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30275213" cy="4280376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 userDrawn="1">
          <p15:clr>
            <a:srgbClr val="A4A3A4"/>
          </p15:clr>
        </p15:guide>
        <p15:guide id="2" pos="95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2356"/>
    <a:srgbClr val="9E1F5C"/>
    <a:srgbClr val="DE067D"/>
    <a:srgbClr val="CD0E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20" autoAdjust="0"/>
    <p:restoredTop sz="95782" autoAdjust="0"/>
  </p:normalViewPr>
  <p:slideViewPr>
    <p:cSldViewPr snapToGrid="0" snapToObjects="1">
      <p:cViewPr>
        <p:scale>
          <a:sx n="70" d="100"/>
          <a:sy n="70" d="100"/>
        </p:scale>
        <p:origin x="-360" y="-12824"/>
      </p:cViewPr>
      <p:guideLst>
        <p:guide orient="horz" pos="13481"/>
        <p:guide pos="95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D99676-4CE4-F343-9DF8-B0CAB01FB54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4ABEDA-6D8A-334A-91AF-5C0E3B0F82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178DD8-3B83-BA42-BC61-59EE6E2909A2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7804ED-45AB-D94C-81E6-40CAEA4256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D4985-05F9-E642-9F9E-EE175F47A1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95C68E-AFBB-9946-9D53-FE2D84C37317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9606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DD86BB-87FE-8847-9E62-C19280D911F7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23966E-7776-C24F-ACF0-D3EFF80C718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779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23966E-7776-C24F-ACF0-D3EFF80C718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7054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2354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1562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9382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1941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295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0810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6368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2607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830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1927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761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593751-9544-2349-8AC9-BE4687A7143C}" type="datetimeFigureOut">
              <a:rPr lang="en-GB" smtClean="0"/>
              <a:t>04/04/2019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8AB7E-0393-674F-849D-119A005B475D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3968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10" Type="http://schemas.openxmlformats.org/officeDocument/2006/relationships/image" Target="../media/image8.tiff"/><Relationship Id="rId4" Type="http://schemas.openxmlformats.org/officeDocument/2006/relationships/image" Target="../media/image2.emf"/><Relationship Id="rId9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tângulo 50">
            <a:extLst>
              <a:ext uri="{FF2B5EF4-FFF2-40B4-BE49-F238E27FC236}">
                <a16:creationId xmlns:a16="http://schemas.microsoft.com/office/drawing/2014/main" id="{0BDFF1FC-D7A0-7147-87FB-001A033456A2}"/>
              </a:ext>
            </a:extLst>
          </p:cNvPr>
          <p:cNvSpPr/>
          <p:nvPr/>
        </p:nvSpPr>
        <p:spPr>
          <a:xfrm>
            <a:off x="19874215" y="5794548"/>
            <a:ext cx="9246224" cy="2470756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91E6C647-50DA-7A4D-9E28-1FFF9F0697E5}"/>
              </a:ext>
            </a:extLst>
          </p:cNvPr>
          <p:cNvSpPr/>
          <p:nvPr/>
        </p:nvSpPr>
        <p:spPr>
          <a:xfrm>
            <a:off x="10589300" y="24585726"/>
            <a:ext cx="9122379" cy="59159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ABC662-F07B-BF4E-A77F-D749A8E8EE61}"/>
              </a:ext>
            </a:extLst>
          </p:cNvPr>
          <p:cNvSpPr/>
          <p:nvPr/>
        </p:nvSpPr>
        <p:spPr>
          <a:xfrm>
            <a:off x="-15927" y="15505"/>
            <a:ext cx="30275213" cy="5245287"/>
          </a:xfrm>
          <a:prstGeom prst="rect">
            <a:avLst/>
          </a:prstGeom>
          <a:gradFill>
            <a:gsLst>
              <a:gs pos="81000">
                <a:srgbClr val="9E1F5C"/>
              </a:gs>
              <a:gs pos="0">
                <a:srgbClr val="912356"/>
              </a:gs>
              <a:gs pos="100000">
                <a:srgbClr val="CD0E7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4B0944-A6F6-584E-8B07-7CD521264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4128286" y="170499"/>
            <a:ext cx="76512" cy="4858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ADF8471-33BA-2A41-B2D2-CB05DB851DA1}"/>
              </a:ext>
            </a:extLst>
          </p:cNvPr>
          <p:cNvSpPr/>
          <p:nvPr/>
        </p:nvSpPr>
        <p:spPr>
          <a:xfrm>
            <a:off x="745322" y="510284"/>
            <a:ext cx="23488145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dirty="0" err="1">
                <a:solidFill>
                  <a:schemeClr val="bg1"/>
                </a:solidFill>
                <a:latin typeface="Helvetica 57 Condensed" pitchFamily="2" charset="0"/>
              </a:rPr>
              <a:t>FreeST</a:t>
            </a:r>
            <a:r>
              <a:rPr lang="en-US" sz="8800" dirty="0">
                <a:solidFill>
                  <a:schemeClr val="bg1"/>
                </a:solidFill>
                <a:latin typeface="Helvetica 57 Condensed" pitchFamily="2" charset="0"/>
              </a:rPr>
              <a:t>: Context-free Session Types in a Functional Language</a:t>
            </a:r>
            <a:endParaRPr lang="en-GB" sz="8800" dirty="0">
              <a:solidFill>
                <a:schemeClr val="bg1"/>
              </a:solidFill>
              <a:latin typeface="Helvetica 57 Condensed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B4EB85-3511-934D-979A-EF2FCE9C75C2}"/>
              </a:ext>
            </a:extLst>
          </p:cNvPr>
          <p:cNvSpPr/>
          <p:nvPr/>
        </p:nvSpPr>
        <p:spPr>
          <a:xfrm>
            <a:off x="1531959" y="40071890"/>
            <a:ext cx="27588480" cy="246093"/>
          </a:xfrm>
          <a:prstGeom prst="rect">
            <a:avLst/>
          </a:prstGeom>
          <a:solidFill>
            <a:srgbClr val="9E1F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9EEF2F19-F6D7-9745-A77D-5D83805835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78620" b="6731"/>
          <a:stretch/>
        </p:blipFill>
        <p:spPr>
          <a:xfrm>
            <a:off x="8934769" y="40340739"/>
            <a:ext cx="3906506" cy="203489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6B31A5A-FA0A-4669-960B-19FC23B334F4}"/>
              </a:ext>
            </a:extLst>
          </p:cNvPr>
          <p:cNvGrpSpPr/>
          <p:nvPr/>
        </p:nvGrpSpPr>
        <p:grpSpPr>
          <a:xfrm>
            <a:off x="10589300" y="30601301"/>
            <a:ext cx="18531138" cy="7485023"/>
            <a:chOff x="12713529" y="26908133"/>
            <a:chExt cx="18884113" cy="10570365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B502DE0E-39D1-44A6-9510-23469E6FB47F}"/>
                </a:ext>
              </a:extLst>
            </p:cNvPr>
            <p:cNvSpPr/>
            <p:nvPr/>
          </p:nvSpPr>
          <p:spPr>
            <a:xfrm>
              <a:off x="12713530" y="26908133"/>
              <a:ext cx="9341551" cy="5292000"/>
            </a:xfrm>
            <a:custGeom>
              <a:avLst/>
              <a:gdLst>
                <a:gd name="connsiteX0" fmla="*/ 0 w 7734445"/>
                <a:gd name="connsiteY0" fmla="*/ 0 h 5296764"/>
                <a:gd name="connsiteX1" fmla="*/ 7734445 w 7734445"/>
                <a:gd name="connsiteY1" fmla="*/ 0 h 5296764"/>
                <a:gd name="connsiteX2" fmla="*/ 7734445 w 7734445"/>
                <a:gd name="connsiteY2" fmla="*/ 5296764 h 5296764"/>
                <a:gd name="connsiteX3" fmla="*/ 0 w 7734445"/>
                <a:gd name="connsiteY3" fmla="*/ 5296764 h 5296764"/>
                <a:gd name="connsiteX4" fmla="*/ 0 w 7734445"/>
                <a:gd name="connsiteY4" fmla="*/ 0 h 529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6764">
                  <a:moveTo>
                    <a:pt x="0" y="0"/>
                  </a:moveTo>
                  <a:lnTo>
                    <a:pt x="7734445" y="0"/>
                  </a:lnTo>
                  <a:lnTo>
                    <a:pt x="7734445" y="5296764"/>
                  </a:lnTo>
                  <a:lnTo>
                    <a:pt x="0" y="52967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lvl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PT" sz="4800" kern="1200" dirty="0"/>
                <a:t>FreeST is a polymorphic functional language with c</a:t>
              </a:r>
              <a:r>
                <a:rPr lang="en-US" sz="4800" dirty="0" err="1"/>
                <a:t>ontext</a:t>
              </a:r>
              <a:r>
                <a:rPr lang="en-US" sz="4800" dirty="0"/>
                <a:t>-free session types</a:t>
              </a:r>
              <a:endParaRPr lang="pt-PT" sz="4800" kern="1200" dirty="0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9BDC64C-BF20-4493-B2EE-58995E1E6856}"/>
                </a:ext>
              </a:extLst>
            </p:cNvPr>
            <p:cNvSpPr/>
            <p:nvPr/>
          </p:nvSpPr>
          <p:spPr>
            <a:xfrm>
              <a:off x="22051490" y="26908791"/>
              <a:ext cx="9546152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800" kern="1200" dirty="0"/>
                <a:t>Features full type equivalence via a novel algorithm embedded in the compiler</a:t>
              </a:r>
              <a:endParaRPr lang="pt-PT" sz="4800" kern="1200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33EBF89-346D-4B06-A98A-0CD99641AC57}"/>
                </a:ext>
              </a:extLst>
            </p:cNvPr>
            <p:cNvSpPr/>
            <p:nvPr/>
          </p:nvSpPr>
          <p:spPr>
            <a:xfrm>
              <a:off x="12713529" y="32187813"/>
              <a:ext cx="9342135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algn="ctr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kern="1200" dirty="0"/>
                <a:t>FreeST generates Haskell code that can be later compiled with an Haskell compiler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13D4104-9251-4D28-B2C0-8C8AAAC2C3D8}"/>
                </a:ext>
              </a:extLst>
            </p:cNvPr>
            <p:cNvSpPr/>
            <p:nvPr/>
          </p:nvSpPr>
          <p:spPr>
            <a:xfrm>
              <a:off x="22051491" y="32187813"/>
              <a:ext cx="9546150" cy="5290685"/>
            </a:xfrm>
            <a:custGeom>
              <a:avLst/>
              <a:gdLst>
                <a:gd name="connsiteX0" fmla="*/ 0 w 7734445"/>
                <a:gd name="connsiteY0" fmla="*/ 0 h 5290685"/>
                <a:gd name="connsiteX1" fmla="*/ 7734445 w 7734445"/>
                <a:gd name="connsiteY1" fmla="*/ 0 h 5290685"/>
                <a:gd name="connsiteX2" fmla="*/ 7734445 w 7734445"/>
                <a:gd name="connsiteY2" fmla="*/ 5290685 h 5290685"/>
                <a:gd name="connsiteX3" fmla="*/ 0 w 7734445"/>
                <a:gd name="connsiteY3" fmla="*/ 5290685 h 5290685"/>
                <a:gd name="connsiteX4" fmla="*/ 0 w 7734445"/>
                <a:gd name="connsiteY4" fmla="*/ 0 h 529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34445" h="5290685">
                  <a:moveTo>
                    <a:pt x="0" y="0"/>
                  </a:moveTo>
                  <a:lnTo>
                    <a:pt x="7734445" y="0"/>
                  </a:lnTo>
                  <a:lnTo>
                    <a:pt x="7734445" y="5290685"/>
                  </a:lnTo>
                  <a:lnTo>
                    <a:pt x="0" y="52906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1F5C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36220" tIns="236220" rIns="236220" bIns="236220" numCol="1" spcCol="1270" anchor="ctr" anchorCtr="0">
              <a:noAutofit/>
            </a:bodyPr>
            <a:lstStyle/>
            <a:p>
              <a:pPr marL="0" lvl="0" indent="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4800" b="1" kern="1200" dirty="0"/>
                <a:t>Future: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dirty="0" err="1"/>
                <a:t>Type</a:t>
              </a:r>
              <a:r>
                <a:rPr lang="pt-PT" sz="4800" dirty="0"/>
                <a:t> </a:t>
              </a:r>
              <a:r>
                <a:rPr lang="pt-PT" sz="4800" dirty="0" err="1"/>
                <a:t>application</a:t>
              </a:r>
              <a:r>
                <a:rPr lang="pt-PT" sz="4800" dirty="0"/>
                <a:t> inference</a:t>
              </a:r>
            </a:p>
            <a:p>
              <a:pPr marL="685800" lvl="0" indent="-685800" defTabSz="2755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Tx/>
                <a:buChar char="-"/>
              </a:pPr>
              <a:r>
                <a:rPr lang="pt-PT" sz="4800" kern="1200" dirty="0" err="1"/>
                <a:t>Transmission</a:t>
              </a:r>
              <a:r>
                <a:rPr lang="pt-PT" sz="4800" kern="1200" dirty="0"/>
                <a:t> </a:t>
              </a:r>
              <a:r>
                <a:rPr lang="pt-PT" sz="4800" kern="1200" dirty="0" err="1"/>
                <a:t>of</a:t>
              </a:r>
              <a:r>
                <a:rPr lang="pt-PT" sz="4800" kern="1200" dirty="0"/>
                <a:t> </a:t>
              </a:r>
              <a:r>
                <a:rPr lang="pt-PT" sz="4800" kern="1200" dirty="0" err="1"/>
                <a:t>arbitrary</a:t>
              </a:r>
              <a:r>
                <a:rPr lang="pt-PT" sz="4800" kern="1200" dirty="0"/>
                <a:t> </a:t>
              </a:r>
              <a:r>
                <a:rPr lang="pt-PT" sz="4800" kern="1200" dirty="0" err="1"/>
                <a:t>types</a:t>
              </a:r>
              <a:endParaRPr lang="pt-PT" sz="4800" kern="1200" dirty="0"/>
            </a:p>
          </p:txBody>
        </p:sp>
      </p:grpSp>
      <p:sp>
        <p:nvSpPr>
          <p:cNvPr id="320" name="Rectangle 319">
            <a:extLst>
              <a:ext uri="{FF2B5EF4-FFF2-40B4-BE49-F238E27FC236}">
                <a16:creationId xmlns:a16="http://schemas.microsoft.com/office/drawing/2014/main" id="{729248FD-5CBA-40E3-8937-24B48AEA1E57}"/>
              </a:ext>
            </a:extLst>
          </p:cNvPr>
          <p:cNvSpPr/>
          <p:nvPr/>
        </p:nvSpPr>
        <p:spPr>
          <a:xfrm>
            <a:off x="783771" y="3364212"/>
            <a:ext cx="2348814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400" dirty="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Bernardo Almeida, </a:t>
            </a:r>
            <a:r>
              <a:rPr lang="en-US" sz="6400" dirty="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Andreia</a:t>
            </a:r>
            <a:r>
              <a:rPr lang="en-US" sz="6400" dirty="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6400" dirty="0" err="1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Mordido</a:t>
            </a:r>
            <a:r>
              <a:rPr lang="en-US" sz="6400" dirty="0">
                <a:solidFill>
                  <a:schemeClr val="bg1"/>
                </a:solidFill>
                <a:latin typeface="Helvetica 57 Condensed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and Vasco T. Vasconcelos</a:t>
            </a:r>
            <a:endParaRPr lang="en-GB" sz="6400" dirty="0">
              <a:solidFill>
                <a:schemeClr val="bg1"/>
              </a:solidFill>
              <a:latin typeface="Helvetica 57 Condensed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7F744D-113C-47E1-A6BC-23D4DAEC742B}"/>
              </a:ext>
            </a:extLst>
          </p:cNvPr>
          <p:cNvSpPr txBox="1"/>
          <p:nvPr/>
        </p:nvSpPr>
        <p:spPr>
          <a:xfrm>
            <a:off x="1417659" y="38710351"/>
            <a:ext cx="2770278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3800" b="1" dirty="0">
                <a:solidFill>
                  <a:srgbClr val="912356"/>
                </a:solidFill>
              </a:rPr>
              <a:t>Acknowledgments</a:t>
            </a:r>
            <a:r>
              <a:rPr lang="pt-PT" sz="3800" dirty="0"/>
              <a:t>: </a:t>
            </a:r>
            <a:r>
              <a:rPr lang="en-US" sz="3800" dirty="0"/>
              <a:t>This work was supported by FCT through project Confident (PTDC/EEICTP/4503/2014), by the LASIGE research Unit (UID/CEC/00408/2019) and by Cost Action CA15123 </a:t>
            </a:r>
            <a:r>
              <a:rPr lang="en-US" sz="3800" dirty="0" err="1"/>
              <a:t>EUTypes</a:t>
            </a:r>
            <a:r>
              <a:rPr lang="en-US" sz="3800" dirty="0"/>
              <a:t>, supported by COST (European Cooperation in Science and Technology).</a:t>
            </a:r>
            <a:endParaRPr lang="pt-PT" sz="3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333A74-5888-46F1-84F0-34A95E523095}"/>
              </a:ext>
            </a:extLst>
          </p:cNvPr>
          <p:cNvSpPr txBox="1"/>
          <p:nvPr/>
        </p:nvSpPr>
        <p:spPr>
          <a:xfrm>
            <a:off x="24041809" y="453475"/>
            <a:ext cx="627758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8800" dirty="0">
                <a:solidFill>
                  <a:schemeClr val="bg1"/>
                </a:solidFill>
                <a:latin typeface="Helvetica 57 Condensed" pitchFamily="2" charset="0"/>
              </a:rPr>
              <a:t>ETAPS</a:t>
            </a:r>
          </a:p>
          <a:p>
            <a:pPr algn="ctr"/>
            <a:r>
              <a:rPr lang="pt-PT" sz="8800" dirty="0">
                <a:solidFill>
                  <a:schemeClr val="bg1"/>
                </a:solidFill>
                <a:latin typeface="Helvetica 57 Condensed" pitchFamily="2" charset="0"/>
              </a:rPr>
              <a:t>PLACES</a:t>
            </a:r>
          </a:p>
          <a:p>
            <a:pPr algn="ctr"/>
            <a:r>
              <a:rPr lang="pt-PT" sz="8800" dirty="0">
                <a:solidFill>
                  <a:schemeClr val="bg1"/>
                </a:solidFill>
                <a:latin typeface="Helvetica 57 Condensed" pitchFamily="2" charset="0"/>
              </a:rPr>
              <a:t>2019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F4FCB80-8191-4C3A-B69C-CC75206ACD9E}"/>
              </a:ext>
            </a:extLst>
          </p:cNvPr>
          <p:cNvGrpSpPr/>
          <p:nvPr/>
        </p:nvGrpSpPr>
        <p:grpSpPr>
          <a:xfrm>
            <a:off x="1531959" y="5495532"/>
            <a:ext cx="8820000" cy="7189689"/>
            <a:chOff x="1531959" y="5952732"/>
            <a:chExt cx="8820000" cy="7189689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03E1C6C-0E82-4474-AFCD-B580F413187C}"/>
                </a:ext>
              </a:extLst>
            </p:cNvPr>
            <p:cNvSpPr txBox="1"/>
            <p:nvPr/>
          </p:nvSpPr>
          <p:spPr>
            <a:xfrm>
              <a:off x="1531959" y="5952732"/>
              <a:ext cx="275177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60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Abstract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2687FDF-D0EA-478D-9D54-7A8126271F93}"/>
                </a:ext>
              </a:extLst>
            </p:cNvPr>
            <p:cNvSpPr/>
            <p:nvPr/>
          </p:nvSpPr>
          <p:spPr>
            <a:xfrm>
              <a:off x="1531959" y="6956112"/>
              <a:ext cx="8820000" cy="61863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600" dirty="0" err="1"/>
                <a:t>FreeST</a:t>
              </a:r>
              <a:r>
                <a:rPr lang="en-US" sz="3600" dirty="0"/>
                <a:t> is an experimental concurrent programming language. Based on a core linear functional programming language, </a:t>
              </a:r>
              <a:r>
                <a:rPr lang="en-US" sz="3600" dirty="0" err="1"/>
                <a:t>FreeST</a:t>
              </a:r>
              <a:r>
                <a:rPr lang="en-US" sz="3600" dirty="0"/>
                <a:t> features primitives to fork new threads, to create channels, and to communicate on these.</a:t>
              </a:r>
            </a:p>
            <a:p>
              <a:pPr algn="just"/>
              <a:r>
                <a:rPr lang="en-US" sz="3600" dirty="0"/>
                <a:t>A powerful type system of context-free session types governs the interaction on channels. The compiler builds on a novel algorithm for deciding type equivalence of context-free session types. </a:t>
              </a:r>
              <a:endParaRPr lang="pt-PT" sz="3600" dirty="0"/>
            </a:p>
          </p:txBody>
        </p: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262F2A25-9E4D-4723-B923-F1A643418EEC}"/>
              </a:ext>
            </a:extLst>
          </p:cNvPr>
          <p:cNvSpPr txBox="1"/>
          <p:nvPr/>
        </p:nvSpPr>
        <p:spPr>
          <a:xfrm>
            <a:off x="10699288" y="24793312"/>
            <a:ext cx="27905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6000" b="1" dirty="0">
                <a:solidFill>
                  <a:srgbClr val="912356"/>
                </a:solidFill>
                <a:latin typeface="+mj-lt"/>
              </a:rPr>
              <a:t>Example</a:t>
            </a:r>
          </a:p>
        </p:txBody>
      </p:sp>
      <p:sp>
        <p:nvSpPr>
          <p:cNvPr id="89" name="Content Placeholder 2">
            <a:extLst>
              <a:ext uri="{FF2B5EF4-FFF2-40B4-BE49-F238E27FC236}">
                <a16:creationId xmlns:a16="http://schemas.microsoft.com/office/drawing/2014/main" id="{108A66E7-C817-492A-A760-3949C34CBBA0}"/>
              </a:ext>
            </a:extLst>
          </p:cNvPr>
          <p:cNvSpPr txBox="1">
            <a:spLocks/>
          </p:cNvSpPr>
          <p:nvPr/>
        </p:nvSpPr>
        <p:spPr>
          <a:xfrm>
            <a:off x="10711679" y="25893554"/>
            <a:ext cx="8820000" cy="5012238"/>
          </a:xfrm>
          <a:prstGeom prst="rect">
            <a:avLst/>
          </a:prstGeom>
        </p:spPr>
        <p:txBody>
          <a:bodyPr>
            <a:noAutofit/>
          </a:bodyPr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3600" dirty="0"/>
              <a:t>Serialize a tree object on a channel. The aim is to transform a tree by interacting with a </a:t>
            </a:r>
            <a:r>
              <a:rPr lang="pt-PT" sz="3600" dirty="0"/>
              <a:t>remote server. </a:t>
            </a:r>
            <a:r>
              <a:rPr lang="en-US" sz="3600" dirty="0"/>
              <a:t>The client process streams a tree on a (single) channel. </a:t>
            </a:r>
            <a:r>
              <a:rPr lang="en-US" sz="3600" dirty="0">
                <a:latin typeface="NimbusRomNo9L-Regu"/>
              </a:rPr>
              <a:t>The server process reads a tree from the other end of the channel and, for each node received, sends back the sum of the integer values under (and including) that node.</a:t>
            </a:r>
            <a:endParaRPr lang="en-US" sz="3600" spc="-1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67AFD1F-312D-4664-8BD2-921B1C7F2E27}"/>
              </a:ext>
            </a:extLst>
          </p:cNvPr>
          <p:cNvSpPr txBox="1"/>
          <p:nvPr/>
        </p:nvSpPr>
        <p:spPr>
          <a:xfrm>
            <a:off x="19993585" y="9050513"/>
            <a:ext cx="9062153" cy="10341293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b="1" dirty="0">
                <a:solidFill>
                  <a:srgbClr val="800066"/>
                </a:solidFill>
              </a:rPr>
              <a:t>data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| Node 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b="1" dirty="0" err="1">
                <a:solidFill>
                  <a:srgbClr val="800066"/>
                </a:solidFill>
              </a:rPr>
              <a:t>type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 = +{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: 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, Node: 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}</a:t>
            </a:r>
          </a:p>
          <a:p>
            <a:r>
              <a:rPr lang="pt-PT" sz="1800" b="1" dirty="0" err="1">
                <a:solidFill>
                  <a:srgbClr val="800066"/>
                </a:solidFill>
              </a:rPr>
              <a:t>type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 = &amp;{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: 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, Node: 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 </a:t>
            </a:r>
            <a:r>
              <a:rPr lang="pt-PT" sz="1800" dirty="0" err="1">
                <a:solidFill>
                  <a:srgbClr val="000000"/>
                </a:solidFill>
              </a:rPr>
              <a:t>TreeS</a:t>
            </a:r>
            <a:r>
              <a:rPr lang="pt-PT" sz="1800" dirty="0">
                <a:solidFill>
                  <a:srgbClr val="000000"/>
                </a:solidFill>
              </a:rPr>
              <a:t>; 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}</a:t>
            </a:r>
          </a:p>
          <a:p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: </a:t>
            </a:r>
            <a:r>
              <a:rPr lang="pt-PT" sz="1800" b="1" dirty="0" err="1">
                <a:solidFill>
                  <a:srgbClr val="800066"/>
                </a:solidFill>
              </a:rPr>
              <a:t>forall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⍺ =&gt;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</a:t>
            </a:r>
            <a:r>
              <a:rPr lang="pt-PT" sz="1800" dirty="0" err="1">
                <a:solidFill>
                  <a:srgbClr val="000000"/>
                </a:solidFill>
              </a:rPr>
              <a:t>TreeC</a:t>
            </a:r>
            <a:r>
              <a:rPr lang="pt-PT" sz="1800" dirty="0">
                <a:solidFill>
                  <a:srgbClr val="000000"/>
                </a:solidFill>
              </a:rPr>
              <a:t>; ⍺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(Tree, ⍺)</a:t>
            </a:r>
            <a:endParaRPr lang="pt-PT" sz="1800" b="1" spc="-1" dirty="0">
              <a:solidFill>
                <a:srgbClr val="9E1F5C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tree c =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</a:t>
            </a:r>
            <a:r>
              <a:rPr lang="pt-PT" sz="1800" b="1" dirty="0">
                <a:solidFill>
                  <a:srgbClr val="800066"/>
                </a:solidFill>
              </a:rPr>
              <a:t>case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 err="1">
                <a:solidFill>
                  <a:srgbClr val="800066"/>
                </a:solidFill>
              </a:rPr>
              <a:t>of</a:t>
            </a:r>
            <a:r>
              <a:rPr lang="pt-PT" sz="1800" b="1" dirty="0">
                <a:solidFill>
                  <a:srgbClr val="800066"/>
                </a:solidFill>
              </a:rPr>
              <a:t> {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, </a:t>
            </a:r>
            <a:r>
              <a:rPr lang="pt-PT" sz="1800" b="1" dirty="0" err="1">
                <a:solidFill>
                  <a:srgbClr val="800066"/>
                </a:solidFill>
              </a:rPr>
              <a:t>select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c); 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>
                <a:solidFill>
                  <a:srgbClr val="000000"/>
                </a:solidFill>
              </a:rPr>
              <a:t>Node x l r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= </a:t>
            </a:r>
            <a:r>
              <a:rPr lang="pt-PT" sz="1800" b="1" dirty="0">
                <a:solidFill>
                  <a:srgbClr val="800066"/>
                </a:solidFill>
              </a:rPr>
              <a:t>select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Node c </a:t>
            </a:r>
            <a:r>
              <a:rPr lang="pt-PT" sz="1800" b="1" dirty="0">
                <a:solidFill>
                  <a:srgbClr val="800066"/>
                </a:solidFill>
              </a:rPr>
              <a:t>in 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!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</a:p>
          <a:p>
            <a:r>
              <a:rPr lang="de-DE" sz="1800" dirty="0">
                <a:solidFill>
                  <a:srgbClr val="808080"/>
                </a:solidFill>
              </a:rPr>
              <a:t>         </a:t>
            </a:r>
            <a:r>
              <a:rPr lang="de-DE" sz="1800" b="1" dirty="0" err="1">
                <a:solidFill>
                  <a:srgbClr val="800066"/>
                </a:solidFill>
              </a:rPr>
              <a:t>let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c = </a:t>
            </a:r>
            <a:r>
              <a:rPr lang="de-DE" sz="1800" b="1" dirty="0">
                <a:solidFill>
                  <a:srgbClr val="800066"/>
                </a:solidFill>
              </a:rPr>
              <a:t>send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x c </a:t>
            </a:r>
            <a:r>
              <a:rPr lang="de-DE" sz="1800" b="1" dirty="0">
                <a:solidFill>
                  <a:srgbClr val="800066"/>
                </a:solidFill>
              </a:rPr>
              <a:t>in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de-DE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l , c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[TreeC ; ?</a:t>
            </a:r>
            <a:r>
              <a:rPr lang="pt-PT" sz="1800" b="1" dirty="0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; a] l c </a:t>
            </a:r>
            <a:r>
              <a:rPr lang="pt-PT" sz="1800" b="1" dirty="0">
                <a:solidFill>
                  <a:srgbClr val="800066"/>
                </a:solidFill>
              </a:rPr>
              <a:t>in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TreeC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r , c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[?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; a] r c </a:t>
            </a:r>
            <a:r>
              <a:rPr lang="pt-PT" sz="1800" b="1" dirty="0">
                <a:solidFill>
                  <a:srgbClr val="800066"/>
                </a:solidFill>
              </a:rPr>
              <a:t>in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y , c = </a:t>
            </a:r>
            <a:r>
              <a:rPr lang="pt-PT" sz="1800" b="1" dirty="0">
                <a:solidFill>
                  <a:srgbClr val="800066"/>
                </a:solidFill>
              </a:rPr>
              <a:t>receive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>
                <a:solidFill>
                  <a:srgbClr val="800066"/>
                </a:solidFill>
              </a:rPr>
              <a:t>in	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es-ES" sz="1800" dirty="0">
                <a:solidFill>
                  <a:srgbClr val="000000"/>
                </a:solidFill>
              </a:rPr>
              <a:t>         (</a:t>
            </a:r>
            <a:r>
              <a:rPr lang="es-ES" sz="1800" dirty="0" err="1">
                <a:solidFill>
                  <a:srgbClr val="000000"/>
                </a:solidFill>
              </a:rPr>
              <a:t>Node</a:t>
            </a:r>
            <a:r>
              <a:rPr lang="es-ES" sz="1800" dirty="0">
                <a:solidFill>
                  <a:srgbClr val="000000"/>
                </a:solidFill>
              </a:rPr>
              <a:t> y l r, c)</a:t>
            </a:r>
          </a:p>
          <a:p>
            <a:r>
              <a:rPr lang="es-ES" sz="1800" dirty="0">
                <a:solidFill>
                  <a:srgbClr val="000000"/>
                </a:solidFill>
              </a:rPr>
              <a:t>   }</a:t>
            </a:r>
          </a:p>
          <a:p>
            <a:endParaRPr lang="pt-PT" sz="1800" dirty="0">
              <a:solidFill>
                <a:srgbClr val="808080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: </a:t>
            </a:r>
            <a:r>
              <a:rPr lang="pt-PT" sz="1800" b="1" dirty="0">
                <a:solidFill>
                  <a:srgbClr val="800066"/>
                </a:solidFill>
              </a:rPr>
              <a:t>forall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a =&gt; </a:t>
            </a:r>
            <a:r>
              <a:rPr lang="pt-PT" sz="1800" dirty="0" err="1">
                <a:solidFill>
                  <a:srgbClr val="000000"/>
                </a:solidFill>
              </a:rPr>
              <a:t>TreeS;a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 (Int, a)</a:t>
            </a:r>
            <a:endParaRPr lang="pt-PT" sz="1800" b="1" spc="-1" dirty="0">
              <a:solidFill>
                <a:srgbClr val="9E1F5C"/>
              </a:solidFill>
            </a:endParaRPr>
          </a:p>
          <a:p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=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</a:t>
            </a:r>
            <a:r>
              <a:rPr lang="pt-PT" sz="1800" b="1" dirty="0">
                <a:solidFill>
                  <a:srgbClr val="800066"/>
                </a:solidFill>
              </a:rPr>
              <a:t>match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 err="1">
                <a:solidFill>
                  <a:srgbClr val="800066"/>
                </a:solidFill>
              </a:rPr>
              <a:t>with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pt-PT" sz="1800" dirty="0"/>
              <a:t>{</a:t>
            </a:r>
          </a:p>
          <a:p>
            <a:r>
              <a:rPr lang="it-IT" sz="1800" dirty="0">
                <a:solidFill>
                  <a:srgbClr val="808080"/>
                </a:solidFill>
              </a:rPr>
              <a:t>      </a:t>
            </a:r>
            <a:r>
              <a:rPr lang="it-IT" sz="1800" dirty="0" err="1">
                <a:solidFill>
                  <a:srgbClr val="000000"/>
                </a:solidFill>
              </a:rPr>
              <a:t>Leaf</a:t>
            </a:r>
            <a:r>
              <a:rPr lang="it-IT" sz="1800" dirty="0">
                <a:solidFill>
                  <a:srgbClr val="000000"/>
                </a:solidFill>
              </a:rPr>
              <a:t> c </a:t>
            </a:r>
            <a:r>
              <a:rPr lang="en-US" sz="1800" dirty="0"/>
              <a:t>–</a:t>
            </a:r>
            <a:r>
              <a:rPr lang="it-I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(0 , c);                                        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Skip</a:t>
            </a:r>
            <a:endParaRPr lang="pt-PT" sz="1800" dirty="0">
              <a:solidFill>
                <a:srgbClr val="000000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</a:t>
            </a:r>
            <a:r>
              <a:rPr lang="pt-PT" sz="1800" dirty="0">
                <a:solidFill>
                  <a:srgbClr val="000000"/>
                </a:solidFill>
              </a:rPr>
              <a:t>Node c </a:t>
            </a:r>
            <a:r>
              <a:rPr lang="en-US" sz="1800" dirty="0"/>
              <a:t>–</a:t>
            </a:r>
            <a:r>
              <a:rPr lang="pt-PT" sz="1800" dirty="0">
                <a:solidFill>
                  <a:srgbClr val="000000"/>
                </a:solidFill>
              </a:rPr>
              <a:t>&gt;</a:t>
            </a: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x , c = </a:t>
            </a:r>
            <a:r>
              <a:rPr lang="pt-PT" sz="1800" b="1" dirty="0">
                <a:solidFill>
                  <a:srgbClr val="800066"/>
                </a:solidFill>
              </a:rPr>
              <a:t>receive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c </a:t>
            </a:r>
            <a:r>
              <a:rPr lang="pt-PT" sz="1800" b="1" dirty="0">
                <a:solidFill>
                  <a:srgbClr val="800066"/>
                </a:solidFill>
              </a:rPr>
              <a:t>in       	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!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 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l , c =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[TreeS;!</a:t>
            </a:r>
            <a:r>
              <a:rPr lang="pt-PT" sz="1800" b="1" dirty="0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;a] c </a:t>
            </a:r>
            <a:r>
              <a:rPr lang="pt-PT" sz="1800" b="1" dirty="0">
                <a:solidFill>
                  <a:srgbClr val="800066"/>
                </a:solidFill>
              </a:rPr>
              <a:t>in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TreeS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pt-PT" sz="1800" dirty="0">
                <a:solidFill>
                  <a:srgbClr val="800066"/>
                </a:solidFill>
              </a:rPr>
              <a:t> </a:t>
            </a:r>
            <a:r>
              <a:rPr lang="pt-PT" sz="1800" dirty="0">
                <a:solidFill>
                  <a:srgbClr val="000000"/>
                </a:solidFill>
              </a:rPr>
              <a:t>r , c =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[!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 err="1">
                <a:solidFill>
                  <a:srgbClr val="800066"/>
                </a:solidFill>
              </a:rPr>
              <a:t>;</a:t>
            </a:r>
            <a:r>
              <a:rPr lang="pt-PT" sz="1800" dirty="0" err="1">
                <a:solidFill>
                  <a:srgbClr val="000000"/>
                </a:solidFill>
              </a:rPr>
              <a:t>a</a:t>
            </a:r>
            <a:r>
              <a:rPr lang="pt-PT" sz="1800" dirty="0">
                <a:solidFill>
                  <a:srgbClr val="000000"/>
                </a:solidFill>
              </a:rPr>
              <a:t>] c </a:t>
            </a:r>
            <a:r>
              <a:rPr lang="pt-PT" sz="1800" b="1" dirty="0">
                <a:solidFill>
                  <a:srgbClr val="800066"/>
                </a:solidFill>
              </a:rPr>
              <a:t>in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:?</a:t>
            </a:r>
            <a:r>
              <a:rPr lang="pt-PT" sz="1800" dirty="0" err="1">
                <a:solidFill>
                  <a:schemeClr val="accent3">
                    <a:lumMod val="50000"/>
                  </a:schemeClr>
                </a:solidFill>
              </a:rPr>
              <a:t>Int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;⍺</a:t>
            </a:r>
            <a:endParaRPr lang="pt-PT" sz="1800" b="1" dirty="0">
              <a:solidFill>
                <a:srgbClr val="800066"/>
              </a:solidFill>
            </a:endParaRPr>
          </a:p>
          <a:p>
            <a:r>
              <a:rPr lang="de-DE" sz="1800" dirty="0">
                <a:solidFill>
                  <a:srgbClr val="808080"/>
                </a:solidFill>
              </a:rPr>
              <a:t>         </a:t>
            </a:r>
            <a:r>
              <a:rPr lang="de-DE" sz="1800" b="1" dirty="0" err="1">
                <a:solidFill>
                  <a:srgbClr val="800066"/>
                </a:solidFill>
              </a:rPr>
              <a:t>let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c = </a:t>
            </a:r>
            <a:r>
              <a:rPr lang="de-DE" sz="1800" b="1" dirty="0">
                <a:solidFill>
                  <a:srgbClr val="800066"/>
                </a:solidFill>
              </a:rPr>
              <a:t>send</a:t>
            </a:r>
            <a:r>
              <a:rPr lang="de-DE" sz="1800" dirty="0">
                <a:solidFill>
                  <a:srgbClr val="800066"/>
                </a:solidFill>
              </a:rPr>
              <a:t> </a:t>
            </a:r>
            <a:r>
              <a:rPr lang="de-DE" sz="1800" dirty="0">
                <a:solidFill>
                  <a:srgbClr val="000000"/>
                </a:solidFill>
              </a:rPr>
              <a:t>(x + l + </a:t>
            </a:r>
            <a:r>
              <a:rPr lang="de-DE" sz="1800" dirty="0" err="1">
                <a:solidFill>
                  <a:srgbClr val="000000"/>
                </a:solidFill>
              </a:rPr>
              <a:t>r</a:t>
            </a:r>
            <a:r>
              <a:rPr lang="de-DE" sz="1800" dirty="0">
                <a:solidFill>
                  <a:srgbClr val="000000"/>
                </a:solidFill>
              </a:rPr>
              <a:t>) c </a:t>
            </a:r>
            <a:r>
              <a:rPr lang="de-DE" sz="1800" b="1" dirty="0">
                <a:solidFill>
                  <a:srgbClr val="800066"/>
                </a:solidFill>
              </a:rPr>
              <a:t>in                            </a:t>
            </a:r>
            <a:r>
              <a:rPr lang="pt-PT" sz="1800" b="1" dirty="0">
                <a:solidFill>
                  <a:schemeClr val="accent3">
                    <a:lumMod val="50000"/>
                  </a:schemeClr>
                </a:solidFill>
              </a:rPr>
              <a:t>--</a:t>
            </a:r>
            <a:r>
              <a:rPr lang="pt-PT" sz="1800" dirty="0">
                <a:solidFill>
                  <a:schemeClr val="accent3">
                    <a:lumMod val="50000"/>
                  </a:schemeClr>
                </a:solidFill>
              </a:rPr>
              <a:t> c : ⍺</a:t>
            </a:r>
            <a:endParaRPr lang="de-DE" sz="1800" b="1" dirty="0">
              <a:solidFill>
                <a:srgbClr val="800066"/>
              </a:solidFill>
            </a:endParaRPr>
          </a:p>
          <a:p>
            <a:r>
              <a:rPr lang="pt-PT" sz="1800" dirty="0">
                <a:solidFill>
                  <a:srgbClr val="808080"/>
                </a:solidFill>
              </a:rPr>
              <a:t>         </a:t>
            </a:r>
            <a:r>
              <a:rPr lang="pt-PT" sz="1800" dirty="0">
                <a:solidFill>
                  <a:srgbClr val="000000"/>
                </a:solidFill>
              </a:rPr>
              <a:t>(x + l + r, c)</a:t>
            </a:r>
          </a:p>
          <a:p>
            <a:r>
              <a:rPr lang="pt-PT" sz="1800" dirty="0">
                <a:solidFill>
                  <a:srgbClr val="000000"/>
                </a:solidFill>
              </a:rPr>
              <a:t>   }</a:t>
            </a:r>
          </a:p>
          <a:p>
            <a:endParaRPr lang="pt-PT" sz="1800" dirty="0">
              <a:solidFill>
                <a:srgbClr val="000000"/>
              </a:solidFill>
            </a:endParaRPr>
          </a:p>
          <a:p>
            <a:r>
              <a:rPr lang="en" sz="1800" dirty="0"/>
              <a:t>main: Tree</a:t>
            </a:r>
          </a:p>
          <a:p>
            <a:r>
              <a:rPr lang="en" sz="1800" dirty="0"/>
              <a:t>main =</a:t>
            </a:r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w, r  = </a:t>
            </a:r>
            <a:r>
              <a:rPr lang="pt-PT" sz="1800" b="1" dirty="0" err="1">
                <a:solidFill>
                  <a:srgbClr val="800066"/>
                </a:solidFill>
              </a:rPr>
              <a:t>new</a:t>
            </a:r>
            <a:r>
              <a:rPr lang="pt-PT" sz="1800" b="1" dirty="0">
                <a:solidFill>
                  <a:srgbClr val="800066"/>
                </a:solidFill>
              </a:rPr>
              <a:t> </a:t>
            </a:r>
            <a:r>
              <a:rPr lang="en" sz="1800" dirty="0"/>
              <a:t> </a:t>
            </a:r>
            <a:r>
              <a:rPr lang="en" sz="1800" dirty="0" err="1"/>
              <a:t>TreeC</a:t>
            </a:r>
            <a:r>
              <a:rPr lang="en" sz="1800" dirty="0"/>
              <a:t> 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 _     = </a:t>
            </a:r>
            <a:r>
              <a:rPr lang="pt-PT" sz="1800" b="1" dirty="0" err="1">
                <a:solidFill>
                  <a:srgbClr val="800066"/>
                </a:solidFill>
              </a:rPr>
              <a:t>fork</a:t>
            </a:r>
            <a:r>
              <a:rPr lang="en" sz="1800" dirty="0"/>
              <a:t> (</a:t>
            </a:r>
            <a:r>
              <a:rPr lang="en" sz="1800" dirty="0" err="1"/>
              <a:t>treeSum</a:t>
            </a:r>
            <a:r>
              <a:rPr lang="en" sz="1800" dirty="0"/>
              <a:t>[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en" sz="1800" dirty="0"/>
              <a:t>] r)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</a:t>
            </a:r>
            <a:r>
              <a:rPr lang="pt-PT" sz="1800" b="1" dirty="0" err="1">
                <a:solidFill>
                  <a:srgbClr val="800066"/>
                </a:solidFill>
              </a:rPr>
              <a:t>let</a:t>
            </a:r>
            <a:r>
              <a:rPr lang="en" sz="1800" dirty="0"/>
              <a:t> t, _  =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en" sz="1800" dirty="0"/>
              <a:t>[</a:t>
            </a:r>
            <a:r>
              <a:rPr lang="pt-PT" sz="1800" b="1" dirty="0" err="1">
                <a:solidFill>
                  <a:srgbClr val="800066"/>
                </a:solidFill>
              </a:rPr>
              <a:t>Skip</a:t>
            </a:r>
            <a:r>
              <a:rPr lang="en" sz="1800" dirty="0"/>
              <a:t>] </a:t>
            </a:r>
            <a:r>
              <a:rPr lang="en" sz="1800" dirty="0" err="1"/>
              <a:t>aTree</a:t>
            </a:r>
            <a:r>
              <a:rPr lang="en" sz="1800" dirty="0"/>
              <a:t> w </a:t>
            </a:r>
            <a:r>
              <a:rPr lang="pt-PT" sz="1800" b="1" dirty="0">
                <a:solidFill>
                  <a:srgbClr val="800066"/>
                </a:solidFill>
              </a:rPr>
              <a:t>in</a:t>
            </a:r>
            <a:endParaRPr lang="en" sz="1800" dirty="0"/>
          </a:p>
          <a:p>
            <a:r>
              <a:rPr lang="en" sz="1800" dirty="0"/>
              <a:t>  t</a:t>
            </a:r>
            <a:endParaRPr lang="pt-PT" sz="1800" dirty="0"/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928D92D2-41C6-4DA7-8566-8118231A7795}"/>
              </a:ext>
            </a:extLst>
          </p:cNvPr>
          <p:cNvGrpSpPr/>
          <p:nvPr/>
        </p:nvGrpSpPr>
        <p:grpSpPr>
          <a:xfrm>
            <a:off x="1531959" y="12654310"/>
            <a:ext cx="8820000" cy="8923752"/>
            <a:chOff x="1669940" y="5940988"/>
            <a:chExt cx="8820000" cy="6064508"/>
          </a:xfrm>
        </p:grpSpPr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D8AE7925-13FC-487A-BD4E-DF2893B7506F}"/>
                </a:ext>
              </a:extLst>
            </p:cNvPr>
            <p:cNvSpPr txBox="1"/>
            <p:nvPr/>
          </p:nvSpPr>
          <p:spPr>
            <a:xfrm>
              <a:off x="1669940" y="5940988"/>
              <a:ext cx="1842171" cy="690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60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Kinds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BC3D9AD3-857F-4C3C-94FD-C8522A222A80}"/>
                </a:ext>
              </a:extLst>
            </p:cNvPr>
            <p:cNvSpPr/>
            <p:nvPr/>
          </p:nvSpPr>
          <p:spPr>
            <a:xfrm>
              <a:off x="1669940" y="6671855"/>
              <a:ext cx="8820000" cy="53336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600" dirty="0" err="1"/>
                <a:t>FreeST</a:t>
              </a:r>
              <a:r>
                <a:rPr lang="en-US" sz="3600" dirty="0"/>
                <a:t> requires </a:t>
              </a:r>
              <a:r>
                <a:rPr lang="en-US" sz="3600" dirty="0" err="1"/>
                <a:t>kinding</a:t>
              </a:r>
              <a:r>
                <a:rPr lang="en-US" sz="3600" dirty="0"/>
                <a:t>. And the reason is polymorphism, </a:t>
              </a:r>
              <a:r>
                <a:rPr lang="pt-PT" sz="3600" dirty="0"/>
                <a:t>not on context-free types. </a:t>
              </a:r>
              <a:r>
                <a:rPr lang="en-US" sz="3600" dirty="0">
                  <a:highlight>
                    <a:srgbClr val="FFFF00"/>
                  </a:highlight>
                </a:rPr>
                <a:t>Is !</a:t>
              </a:r>
              <a:r>
                <a:rPr lang="en-US" sz="3600" b="1" dirty="0" err="1">
                  <a:solidFill>
                    <a:srgbClr val="800066"/>
                  </a:solidFill>
                  <a:highlight>
                    <a:srgbClr val="FFFF00"/>
                  </a:highlight>
                </a:rPr>
                <a:t>Int</a:t>
              </a:r>
              <a:r>
                <a:rPr lang="en-US" sz="3600" dirty="0" err="1">
                  <a:highlight>
                    <a:srgbClr val="FFFF00"/>
                  </a:highlight>
                </a:rPr>
                <a:t>;</a:t>
              </a:r>
              <a:r>
                <a:rPr lang="en-US" sz="3600" b="1" dirty="0" err="1">
                  <a:highlight>
                    <a:srgbClr val="FFFF00"/>
                  </a:highlight>
                </a:rPr>
                <a:t>a</a:t>
              </a:r>
              <a:r>
                <a:rPr lang="en-US" sz="3600" dirty="0">
                  <a:highlight>
                    <a:srgbClr val="FFFF00"/>
                  </a:highlight>
                </a:rPr>
                <a:t> a session type? Only if </a:t>
              </a:r>
              <a:r>
                <a:rPr lang="en-US" sz="3600" b="1" dirty="0">
                  <a:highlight>
                    <a:srgbClr val="FFFF00"/>
                  </a:highlight>
                </a:rPr>
                <a:t>a</a:t>
              </a:r>
              <a:r>
                <a:rPr lang="en-US" sz="3600" dirty="0">
                  <a:highlight>
                    <a:srgbClr val="FFFF00"/>
                  </a:highlight>
                </a:rPr>
                <a:t> is a session type itself. If </a:t>
              </a:r>
              <a:r>
                <a:rPr lang="en-US" sz="3600" b="1" dirty="0">
                  <a:highlight>
                    <a:srgbClr val="FFFF00"/>
                  </a:highlight>
                </a:rPr>
                <a:t>a </a:t>
              </a:r>
              <a:r>
                <a:rPr lang="en-US" sz="3600" dirty="0">
                  <a:highlight>
                    <a:srgbClr val="FFFF00"/>
                  </a:highlight>
                </a:rPr>
                <a:t>does not denote a session type, then !</a:t>
              </a:r>
              <a:r>
                <a:rPr lang="en-US" sz="3600" b="1" dirty="0" err="1">
                  <a:solidFill>
                    <a:srgbClr val="800066"/>
                  </a:solidFill>
                  <a:highlight>
                    <a:srgbClr val="FFFF00"/>
                  </a:highlight>
                </a:rPr>
                <a:t>Int</a:t>
              </a:r>
              <a:r>
                <a:rPr lang="en-US" sz="3600" dirty="0" err="1">
                  <a:highlight>
                    <a:srgbClr val="FFFF00"/>
                  </a:highlight>
                </a:rPr>
                <a:t>;</a:t>
              </a:r>
              <a:r>
                <a:rPr lang="en-US" sz="3600" b="1" dirty="0" err="1">
                  <a:highlight>
                    <a:srgbClr val="FFFF00"/>
                  </a:highlight>
                </a:rPr>
                <a:t>a</a:t>
              </a:r>
              <a:r>
                <a:rPr lang="en-US" sz="3600" dirty="0">
                  <a:highlight>
                    <a:srgbClr val="FFFF00"/>
                  </a:highlight>
                </a:rPr>
                <a:t> is not a type.</a:t>
              </a:r>
              <a:r>
                <a:rPr lang="en-US" sz="3600" dirty="0"/>
                <a:t> To accommodate polymorphism, types are classified into kinds. Kinds are composed by a </a:t>
              </a:r>
              <a:r>
                <a:rPr lang="en-US" sz="3600" dirty="0" err="1"/>
                <a:t>prekind</a:t>
              </a:r>
              <a:r>
                <a:rPr lang="en-US" sz="3600" dirty="0"/>
                <a:t> (</a:t>
              </a:r>
              <a:r>
                <a:rPr lang="en-US" sz="3600" b="1" dirty="0"/>
                <a:t>T</a:t>
              </a:r>
              <a:r>
                <a:rPr lang="en-US" sz="3600" dirty="0"/>
                <a:t>,</a:t>
              </a:r>
              <a:r>
                <a:rPr lang="en-US" sz="3600" b="1" dirty="0"/>
                <a:t> </a:t>
              </a:r>
              <a:r>
                <a:rPr lang="en-US" sz="3600" dirty="0"/>
                <a:t>functional, or </a:t>
              </a:r>
              <a:r>
                <a:rPr lang="en-US" sz="3600" b="1" dirty="0"/>
                <a:t>S, </a:t>
              </a:r>
              <a:r>
                <a:rPr lang="en-US" sz="3600" dirty="0"/>
                <a:t>session) and a multiplicity that control the number of times a value may be used in a given context (exactly one – linear, </a:t>
              </a:r>
              <a:r>
                <a:rPr lang="en-US" sz="3600" b="1" dirty="0"/>
                <a:t>L</a:t>
              </a:r>
              <a:r>
                <a:rPr lang="en-US" sz="3600" dirty="0"/>
                <a:t> or zero or more – unrestricted </a:t>
              </a:r>
              <a:r>
                <a:rPr lang="en-US" sz="3600" b="1" dirty="0"/>
                <a:t>U</a:t>
              </a:r>
              <a:r>
                <a:rPr lang="en-US" sz="3600" dirty="0"/>
                <a:t>). </a:t>
              </a:r>
              <a:r>
                <a:rPr lang="en" sz="3600" dirty="0"/>
                <a:t>Both </a:t>
              </a:r>
              <a:r>
                <a:rPr lang="en" sz="3600" dirty="0" err="1"/>
                <a:t>prekinds</a:t>
              </a:r>
              <a:r>
                <a:rPr lang="en" sz="3600" dirty="0"/>
                <a:t> and multiplicities come equipped with an ordering relation. Together they form a lattice.</a:t>
              </a: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DC0D9D30-77FE-4F4F-9766-50794F2F0887}"/>
              </a:ext>
            </a:extLst>
          </p:cNvPr>
          <p:cNvGrpSpPr/>
          <p:nvPr/>
        </p:nvGrpSpPr>
        <p:grpSpPr>
          <a:xfrm>
            <a:off x="1531959" y="23570063"/>
            <a:ext cx="8820000" cy="9538262"/>
            <a:chOff x="430567" y="5656217"/>
            <a:chExt cx="8820000" cy="7591363"/>
          </a:xfrm>
        </p:grpSpPr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AD3DA889-C2B2-4433-99C8-462934CE104E}"/>
                </a:ext>
              </a:extLst>
            </p:cNvPr>
            <p:cNvSpPr txBox="1"/>
            <p:nvPr/>
          </p:nvSpPr>
          <p:spPr>
            <a:xfrm>
              <a:off x="430567" y="5656217"/>
              <a:ext cx="1933863" cy="8083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60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Types</a:t>
              </a: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806644E0-0AFD-4C6A-937E-670B8C4C23C8}"/>
                </a:ext>
              </a:extLst>
            </p:cNvPr>
            <p:cNvSpPr/>
            <p:nvPr/>
          </p:nvSpPr>
          <p:spPr>
            <a:xfrm>
              <a:off x="430567" y="6560313"/>
              <a:ext cx="8820000" cy="668726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600" dirty="0"/>
                <a:t>The functional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600" dirty="0"/>
                <a:t>Basic types: </a:t>
              </a:r>
              <a:r>
                <a:rPr lang="pt-PT" sz="3600" b="1" dirty="0">
                  <a:solidFill>
                    <a:srgbClr val="800066"/>
                  </a:solidFill>
                </a:rPr>
                <a:t>Int</a:t>
              </a:r>
              <a:r>
                <a:rPr lang="pt-PT" sz="3600" dirty="0">
                  <a:solidFill>
                    <a:srgbClr val="000000"/>
                  </a:solidFill>
                </a:rPr>
                <a:t>, </a:t>
              </a:r>
              <a:r>
                <a:rPr lang="pt-PT" sz="3600" b="1" dirty="0">
                  <a:solidFill>
                    <a:srgbClr val="800066"/>
                  </a:solidFill>
                </a:rPr>
                <a:t>Bool</a:t>
              </a:r>
              <a:r>
                <a:rPr lang="pt-PT" sz="3600" dirty="0">
                  <a:solidFill>
                    <a:srgbClr val="000000"/>
                  </a:solidFill>
                </a:rPr>
                <a:t>, </a:t>
              </a:r>
              <a:r>
                <a:rPr lang="pt-PT" sz="3600" b="1" dirty="0">
                  <a:solidFill>
                    <a:srgbClr val="800066"/>
                  </a:solidFill>
                </a:rPr>
                <a:t>Char</a:t>
              </a:r>
              <a:r>
                <a:rPr lang="pt-PT" sz="3600" dirty="0">
                  <a:solidFill>
                    <a:srgbClr val="000000"/>
                  </a:solidFill>
                </a:rPr>
                <a:t>, </a:t>
              </a:r>
              <a:r>
                <a:rPr lang="pt-PT" sz="3600" dirty="0" err="1">
                  <a:solidFill>
                    <a:srgbClr val="000000"/>
                  </a:solidFill>
                </a:rPr>
                <a:t>and</a:t>
              </a:r>
              <a:r>
                <a:rPr lang="pt-PT" sz="3600" dirty="0">
                  <a:solidFill>
                    <a:srgbClr val="000000"/>
                  </a:solidFill>
                </a:rPr>
                <a:t> ()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600" dirty="0" err="1">
                  <a:solidFill>
                    <a:srgbClr val="000000"/>
                  </a:solidFill>
                </a:rPr>
                <a:t>Unrestricted</a:t>
              </a:r>
              <a:r>
                <a:rPr lang="pt-PT" sz="3600" dirty="0">
                  <a:solidFill>
                    <a:srgbClr val="000000"/>
                  </a:solidFill>
                </a:rPr>
                <a:t> and linear </a:t>
              </a:r>
              <a:r>
                <a:rPr lang="pt-PT" sz="3600" dirty="0" err="1">
                  <a:solidFill>
                    <a:srgbClr val="000000"/>
                  </a:solidFill>
                </a:rPr>
                <a:t>functions</a:t>
              </a:r>
              <a:r>
                <a:rPr lang="pt-PT" sz="3600" dirty="0">
                  <a:solidFill>
                    <a:srgbClr val="000000"/>
                  </a:solidFill>
                </a:rPr>
                <a:t>: </a:t>
              </a:r>
              <a:br>
                <a:rPr lang="pt-PT" sz="3600" dirty="0">
                  <a:solidFill>
                    <a:srgbClr val="000000"/>
                  </a:solidFill>
                </a:rPr>
              </a:br>
              <a:r>
                <a:rPr lang="pt-PT" sz="3600" dirty="0">
                  <a:solidFill>
                    <a:srgbClr val="000000"/>
                  </a:solidFill>
                </a:rPr>
                <a:t>T</a:t>
              </a:r>
              <a:r>
                <a:rPr lang="pt-PT" sz="36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600" dirty="0">
                  <a:solidFill>
                    <a:srgbClr val="000000"/>
                  </a:solidFill>
                </a:rPr>
                <a:t> </a:t>
              </a:r>
              <a:r>
                <a:rPr lang="en-US" sz="3600" dirty="0"/>
                <a:t>–</a:t>
              </a:r>
              <a:r>
                <a:rPr lang="pt-PT" sz="3600" dirty="0">
                  <a:solidFill>
                    <a:srgbClr val="000000"/>
                  </a:solidFill>
                </a:rPr>
                <a:t>&gt; T</a:t>
              </a:r>
              <a:r>
                <a:rPr lang="pt-PT" sz="36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600" dirty="0">
                  <a:solidFill>
                    <a:srgbClr val="000000"/>
                  </a:solidFill>
                </a:rPr>
                <a:t> and T</a:t>
              </a:r>
              <a:r>
                <a:rPr lang="pt-PT" sz="36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600" dirty="0">
                  <a:solidFill>
                    <a:srgbClr val="000000"/>
                  </a:solidFill>
                </a:rPr>
                <a:t> –o T</a:t>
              </a:r>
              <a:r>
                <a:rPr lang="pt-PT" sz="3600" baseline="-25000" dirty="0">
                  <a:solidFill>
                    <a:srgbClr val="000000"/>
                  </a:solidFill>
                </a:rPr>
                <a:t>2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600" dirty="0" err="1">
                  <a:solidFill>
                    <a:srgbClr val="000000"/>
                  </a:solidFill>
                </a:rPr>
                <a:t>Pairs</a:t>
              </a:r>
              <a:r>
                <a:rPr lang="pt-PT" sz="3600" dirty="0">
                  <a:solidFill>
                    <a:srgbClr val="000000"/>
                  </a:solidFill>
                </a:rPr>
                <a:t>: (T</a:t>
              </a:r>
              <a:r>
                <a:rPr lang="pt-PT" sz="36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600" dirty="0">
                  <a:solidFill>
                    <a:srgbClr val="000000"/>
                  </a:solidFill>
                </a:rPr>
                <a:t>, T</a:t>
              </a:r>
              <a:r>
                <a:rPr lang="pt-PT" sz="36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600" dirty="0">
                  <a:solidFill>
                    <a:srgbClr val="000000"/>
                  </a:solidFill>
                </a:rPr>
                <a:t>)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600" dirty="0" err="1">
                  <a:solidFill>
                    <a:srgbClr val="000000"/>
                  </a:solidFill>
                </a:rPr>
                <a:t>Datatypes</a:t>
              </a:r>
              <a:r>
                <a:rPr lang="pt-PT" sz="3600" dirty="0">
                  <a:solidFill>
                    <a:srgbClr val="000000"/>
                  </a:solidFill>
                </a:rPr>
                <a:t>: [l</a:t>
              </a:r>
              <a:r>
                <a:rPr lang="pt-PT" sz="36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600" dirty="0">
                  <a:solidFill>
                    <a:srgbClr val="000000"/>
                  </a:solidFill>
                </a:rPr>
                <a:t> : T</a:t>
              </a:r>
              <a:r>
                <a:rPr lang="pt-PT" sz="36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600" dirty="0">
                  <a:solidFill>
                    <a:srgbClr val="000000"/>
                  </a:solidFill>
                </a:rPr>
                <a:t>, ..., l</a:t>
              </a:r>
              <a:r>
                <a:rPr lang="pt-PT" sz="3600" baseline="-25000" dirty="0">
                  <a:solidFill>
                    <a:srgbClr val="000000"/>
                  </a:solidFill>
                </a:rPr>
                <a:t>n</a:t>
              </a:r>
              <a:r>
                <a:rPr lang="pt-PT" sz="3600" dirty="0">
                  <a:solidFill>
                    <a:srgbClr val="000000"/>
                  </a:solidFill>
                </a:rPr>
                <a:t> : T</a:t>
              </a:r>
              <a:r>
                <a:rPr lang="pt-PT" sz="3600" baseline="-25000" dirty="0">
                  <a:solidFill>
                    <a:srgbClr val="000000"/>
                  </a:solidFill>
                </a:rPr>
                <a:t>n</a:t>
              </a:r>
              <a:r>
                <a:rPr lang="pt-PT" sz="3600" dirty="0">
                  <a:solidFill>
                    <a:srgbClr val="000000"/>
                  </a:solidFill>
                </a:rPr>
                <a:t>]</a:t>
              </a:r>
            </a:p>
            <a:p>
              <a:pPr algn="just"/>
              <a:endParaRPr lang="en-US" sz="3600" dirty="0"/>
            </a:p>
            <a:p>
              <a:pPr algn="just"/>
              <a:r>
                <a:rPr lang="en-US" sz="3600" dirty="0"/>
                <a:t>The session types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600" dirty="0"/>
                <a:t>Neutral: </a:t>
              </a:r>
              <a:r>
                <a:rPr lang="en-US" sz="3600" b="1" dirty="0">
                  <a:solidFill>
                    <a:srgbClr val="800066"/>
                  </a:solidFill>
                </a:rPr>
                <a:t>Skip</a:t>
              </a:r>
              <a:r>
                <a:rPr lang="en-US" sz="3600" dirty="0"/>
                <a:t>.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600" dirty="0"/>
                <a:t>Sequential composition: S</a:t>
              </a:r>
              <a:r>
                <a:rPr lang="en-US" sz="3600" baseline="-25000" dirty="0"/>
                <a:t>1</a:t>
              </a:r>
              <a:r>
                <a:rPr lang="en-US" sz="3600" dirty="0"/>
                <a:t>;S</a:t>
              </a:r>
              <a:r>
                <a:rPr lang="en-US" sz="3600" baseline="-25000" dirty="0"/>
                <a:t>2</a:t>
              </a:r>
              <a:r>
                <a:rPr lang="en-US" sz="3600" dirty="0"/>
                <a:t>.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600" dirty="0"/>
                <a:t>Messages: !B and ?B.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600" dirty="0"/>
                <a:t>Choices: </a:t>
              </a:r>
              <a:r>
                <a:rPr lang="nl-NL" sz="3600" dirty="0"/>
                <a:t>+{l</a:t>
              </a:r>
              <a:r>
                <a:rPr lang="nl-NL" sz="3600" baseline="-25000" dirty="0"/>
                <a:t>1</a:t>
              </a:r>
              <a:r>
                <a:rPr lang="nl-NL" sz="3600" dirty="0"/>
                <a:t>: S</a:t>
              </a:r>
              <a:r>
                <a:rPr lang="nl-NL" sz="3600" baseline="-25000" dirty="0"/>
                <a:t>1</a:t>
              </a:r>
              <a:r>
                <a:rPr lang="nl-NL" sz="3600" dirty="0"/>
                <a:t>, ..., l</a:t>
              </a:r>
              <a:r>
                <a:rPr lang="nl-NL" sz="3600" baseline="-25000" dirty="0"/>
                <a:t>n</a:t>
              </a:r>
              <a:r>
                <a:rPr lang="nl-NL" sz="3600" dirty="0"/>
                <a:t> :S</a:t>
              </a:r>
              <a:r>
                <a:rPr lang="nl-NL" sz="3600" baseline="-25000" dirty="0"/>
                <a:t>n</a:t>
              </a:r>
              <a:r>
                <a:rPr lang="nl-NL" sz="3600" dirty="0"/>
                <a:t>} and &amp;{l</a:t>
              </a:r>
              <a:r>
                <a:rPr lang="nl-NL" sz="3600" baseline="-25000" dirty="0"/>
                <a:t>1</a:t>
              </a:r>
              <a:r>
                <a:rPr lang="nl-NL" sz="3600" dirty="0"/>
                <a:t>: S</a:t>
              </a:r>
              <a:r>
                <a:rPr lang="nl-NL" sz="3600" baseline="-25000" dirty="0"/>
                <a:t>1</a:t>
              </a:r>
              <a:r>
                <a:rPr lang="nl-NL" sz="3600" dirty="0"/>
                <a:t>, ..., l</a:t>
              </a:r>
              <a:r>
                <a:rPr lang="nl-NL" sz="3600" baseline="-25000" dirty="0"/>
                <a:t>n</a:t>
              </a:r>
              <a:r>
                <a:rPr lang="nl-NL" sz="3600" dirty="0"/>
                <a:t> :S</a:t>
              </a:r>
              <a:r>
                <a:rPr lang="nl-NL" sz="3600" baseline="-25000" dirty="0"/>
                <a:t>n</a:t>
              </a:r>
              <a:r>
                <a:rPr lang="nl-NL" sz="3600" dirty="0"/>
                <a:t>}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nl-NL" sz="3600" dirty="0" err="1"/>
                <a:t>Recursive</a:t>
              </a:r>
              <a:r>
                <a:rPr lang="nl-NL" sz="3600" dirty="0"/>
                <a:t> types: </a:t>
              </a:r>
              <a:r>
                <a:rPr lang="nl-NL" sz="3600" b="1" dirty="0">
                  <a:solidFill>
                    <a:srgbClr val="800066"/>
                  </a:solidFill>
                </a:rPr>
                <a:t>rec</a:t>
              </a:r>
              <a:r>
                <a:rPr lang="nl-NL" sz="3600" dirty="0"/>
                <a:t> x . S</a:t>
              </a:r>
              <a:endParaRPr lang="en-US" sz="3600" dirty="0"/>
            </a:p>
            <a:p>
              <a:pPr algn="just"/>
              <a:endParaRPr lang="en-US" sz="3600" dirty="0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E5F155F6-6864-41BA-91E9-2FE77B45264D}"/>
              </a:ext>
            </a:extLst>
          </p:cNvPr>
          <p:cNvGrpSpPr/>
          <p:nvPr/>
        </p:nvGrpSpPr>
        <p:grpSpPr>
          <a:xfrm>
            <a:off x="1531959" y="33378362"/>
            <a:ext cx="8820000" cy="4496275"/>
            <a:chOff x="457852" y="5618860"/>
            <a:chExt cx="8820000" cy="4757340"/>
          </a:xfrm>
        </p:grpSpPr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48B04A55-5282-441E-B31B-BD4E5A8E3CC2}"/>
                </a:ext>
              </a:extLst>
            </p:cNvPr>
            <p:cNvSpPr txBox="1"/>
            <p:nvPr/>
          </p:nvSpPr>
          <p:spPr>
            <a:xfrm>
              <a:off x="457853" y="5618860"/>
              <a:ext cx="4627292" cy="1074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60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Polymorphism</a:t>
              </a: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9393EBA8-D640-4B26-A613-939CBF36CF98}"/>
                </a:ext>
              </a:extLst>
            </p:cNvPr>
            <p:cNvSpPr/>
            <p:nvPr/>
          </p:nvSpPr>
          <p:spPr>
            <a:xfrm>
              <a:off x="457852" y="6761520"/>
              <a:ext cx="8820000" cy="36146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600" dirty="0"/>
                <a:t>Polymorphic variables are introduced with the </a:t>
              </a:r>
              <a:r>
                <a:rPr lang="en-US" sz="3600" b="1" dirty="0" err="1">
                  <a:solidFill>
                    <a:srgbClr val="800066"/>
                  </a:solidFill>
                </a:rPr>
                <a:t>forall</a:t>
              </a:r>
              <a:r>
                <a:rPr lang="en-US" sz="3600" dirty="0"/>
                <a:t> construct. The polymorphic type</a:t>
              </a:r>
            </a:p>
            <a:p>
              <a:pPr algn="just"/>
              <a:r>
                <a:rPr lang="pt-PT" sz="3600" dirty="0" err="1">
                  <a:solidFill>
                    <a:srgbClr val="000000"/>
                  </a:solidFill>
                </a:rPr>
                <a:t>transform</a:t>
              </a:r>
              <a:r>
                <a:rPr lang="pt-PT" sz="3600" dirty="0">
                  <a:solidFill>
                    <a:srgbClr val="000000"/>
                  </a:solidFill>
                </a:rPr>
                <a:t> : </a:t>
              </a:r>
              <a:r>
                <a:rPr lang="pt-PT" sz="3600" b="1" dirty="0" err="1">
                  <a:solidFill>
                    <a:srgbClr val="800066"/>
                  </a:solidFill>
                </a:rPr>
                <a:t>forall</a:t>
              </a:r>
              <a:r>
                <a:rPr lang="pt-PT" sz="3600" dirty="0">
                  <a:solidFill>
                    <a:srgbClr val="800066"/>
                  </a:solidFill>
                </a:rPr>
                <a:t> </a:t>
              </a:r>
              <a:r>
                <a:rPr lang="pt-PT" sz="3600" dirty="0">
                  <a:solidFill>
                    <a:srgbClr val="000000"/>
                  </a:solidFill>
                </a:rPr>
                <a:t>⍺ =&gt; </a:t>
              </a:r>
              <a:r>
                <a:rPr lang="pt-PT" sz="3600" dirty="0" err="1">
                  <a:solidFill>
                    <a:srgbClr val="000000"/>
                  </a:solidFill>
                </a:rPr>
                <a:t>Tree</a:t>
              </a:r>
              <a:r>
                <a:rPr lang="pt-PT" sz="3600" dirty="0">
                  <a:solidFill>
                    <a:srgbClr val="000000"/>
                  </a:solidFill>
                </a:rPr>
                <a:t> </a:t>
              </a:r>
              <a:r>
                <a:rPr lang="en-US" sz="3600" dirty="0">
                  <a:solidFill>
                    <a:prstClr val="black"/>
                  </a:solidFill>
                </a:rPr>
                <a:t>–</a:t>
              </a:r>
              <a:r>
                <a:rPr lang="pt-PT" sz="3600" dirty="0">
                  <a:solidFill>
                    <a:srgbClr val="000000"/>
                  </a:solidFill>
                </a:rPr>
                <a:t>&gt; </a:t>
              </a:r>
            </a:p>
            <a:p>
              <a:pPr algn="just"/>
              <a:r>
                <a:rPr lang="pt-PT" sz="3600" dirty="0">
                  <a:solidFill>
                    <a:srgbClr val="000000"/>
                  </a:solidFill>
                </a:rPr>
                <a:t>                                        </a:t>
              </a:r>
              <a:r>
                <a:rPr lang="pt-PT" sz="3600" dirty="0" err="1">
                  <a:solidFill>
                    <a:srgbClr val="000000"/>
                  </a:solidFill>
                </a:rPr>
                <a:t>TreeC</a:t>
              </a:r>
              <a:r>
                <a:rPr lang="pt-PT" sz="3600" dirty="0">
                  <a:solidFill>
                    <a:srgbClr val="000000"/>
                  </a:solidFill>
                </a:rPr>
                <a:t>; ⍺ </a:t>
              </a:r>
              <a:r>
                <a:rPr lang="en-US" sz="3600" dirty="0">
                  <a:solidFill>
                    <a:prstClr val="black"/>
                  </a:solidFill>
                </a:rPr>
                <a:t>–</a:t>
              </a:r>
              <a:r>
                <a:rPr lang="pt-PT" sz="3600" dirty="0">
                  <a:solidFill>
                    <a:srgbClr val="000000"/>
                  </a:solidFill>
                </a:rPr>
                <a:t>&gt; (</a:t>
              </a:r>
              <a:r>
                <a:rPr lang="pt-PT" sz="3600" dirty="0" err="1">
                  <a:solidFill>
                    <a:srgbClr val="000000"/>
                  </a:solidFill>
                </a:rPr>
                <a:t>Tree</a:t>
              </a:r>
              <a:r>
                <a:rPr lang="pt-PT" sz="3600" dirty="0">
                  <a:solidFill>
                    <a:srgbClr val="000000"/>
                  </a:solidFill>
                </a:rPr>
                <a:t>, ⍺)</a:t>
              </a:r>
              <a:endParaRPr lang="pt-PT" sz="3600" b="1" spc="-1" dirty="0">
                <a:solidFill>
                  <a:srgbClr val="9E1F5C"/>
                </a:solidFill>
              </a:endParaRPr>
            </a:p>
            <a:p>
              <a:pPr algn="just"/>
              <a:r>
                <a:rPr lang="en-US" sz="3600" dirty="0"/>
                <a:t>has different types for different calls to the function.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8E2FCA3-3B07-452C-BCA2-F40D7EB61200}"/>
              </a:ext>
            </a:extLst>
          </p:cNvPr>
          <p:cNvGrpSpPr/>
          <p:nvPr/>
        </p:nvGrpSpPr>
        <p:grpSpPr>
          <a:xfrm>
            <a:off x="10711679" y="5495532"/>
            <a:ext cx="8821803" cy="12393105"/>
            <a:chOff x="126464" y="5693892"/>
            <a:chExt cx="8821803" cy="7791246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4999C77D-A915-4032-B388-C772C40065C6}"/>
                </a:ext>
              </a:extLst>
            </p:cNvPr>
            <p:cNvSpPr txBox="1"/>
            <p:nvPr/>
          </p:nvSpPr>
          <p:spPr>
            <a:xfrm>
              <a:off x="126464" y="5693892"/>
              <a:ext cx="3786549" cy="6385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60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Expressions</a:t>
              </a: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80C43FE1-BB89-4A6B-9397-C810AC4E2DC6}"/>
                </a:ext>
              </a:extLst>
            </p:cNvPr>
            <p:cNvSpPr/>
            <p:nvPr/>
          </p:nvSpPr>
          <p:spPr>
            <a:xfrm>
              <a:off x="128267" y="6316271"/>
              <a:ext cx="8820000" cy="716886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500" dirty="0" err="1"/>
                <a:t>FreeST</a:t>
              </a:r>
              <a:r>
                <a:rPr lang="en-US" sz="3500" dirty="0"/>
                <a:t> blends expressions typical of functional languages and of session types. The expressions inspired from functional languages include: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basic values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term variables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lambda introduction (\x -o E for linear and \x -&gt; E for unrestricted abstractions) and elimination, E</a:t>
              </a:r>
              <a:r>
                <a:rPr lang="en-US" sz="3500" baseline="-25000" dirty="0"/>
                <a:t>1</a:t>
              </a:r>
              <a:r>
                <a:rPr lang="en-US" sz="3500" dirty="0"/>
                <a:t> E</a:t>
              </a:r>
              <a:r>
                <a:rPr lang="en-US" sz="3500" baseline="-25000" dirty="0"/>
                <a:t>2</a:t>
              </a:r>
              <a:endParaRPr lang="en-US" sz="3500" dirty="0"/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/>
                <a:t>p</a:t>
              </a:r>
              <a:r>
                <a:rPr lang="pt-PT" sz="3500" dirty="0" err="1">
                  <a:solidFill>
                    <a:srgbClr val="000000"/>
                  </a:solidFill>
                </a:rPr>
                <a:t>air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introduction</a:t>
              </a:r>
              <a:r>
                <a:rPr lang="pt-PT" sz="3500" dirty="0">
                  <a:solidFill>
                    <a:srgbClr val="000000"/>
                  </a:solidFill>
                </a:rPr>
                <a:t>, (E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,E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r>
                <a:rPr lang="pt-PT" sz="3500" dirty="0">
                  <a:solidFill>
                    <a:srgbClr val="000000"/>
                  </a:solidFill>
                </a:rPr>
                <a:t>), and elimination, </a:t>
              </a:r>
              <a:r>
                <a:rPr lang="pt-PT" sz="3500" b="1" dirty="0">
                  <a:solidFill>
                    <a:srgbClr val="800066"/>
                  </a:solidFill>
                </a:rPr>
                <a:t>let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x, y = 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1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>
                  <a:solidFill>
                    <a:srgbClr val="800066"/>
                  </a:solidFill>
                </a:rPr>
                <a:t>in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E</a:t>
              </a:r>
              <a:r>
                <a:rPr lang="pt-PT" sz="3500" baseline="-25000" dirty="0">
                  <a:solidFill>
                    <a:srgbClr val="000000"/>
                  </a:solidFill>
                </a:rPr>
                <a:t>2</a:t>
              </a:r>
              <a:endParaRPr lang="pt-PT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datatype</a:t>
              </a:r>
              <a:r>
                <a:rPr lang="pt-PT" sz="3500" dirty="0">
                  <a:solidFill>
                    <a:srgbClr val="000000"/>
                  </a:solidFill>
                </a:rPr>
                <a:t> elimination, </a:t>
              </a:r>
              <a:r>
                <a:rPr lang="pt-PT" sz="3500" b="1" dirty="0">
                  <a:solidFill>
                    <a:srgbClr val="800066"/>
                  </a:solidFill>
                </a:rPr>
                <a:t>case </a:t>
              </a:r>
              <a:r>
                <a:rPr lang="pt-PT" sz="3500" dirty="0"/>
                <a:t>E </a:t>
              </a:r>
              <a:r>
                <a:rPr lang="pt-PT" sz="3500" b="1" dirty="0" err="1">
                  <a:solidFill>
                    <a:srgbClr val="800066"/>
                  </a:solidFill>
                </a:rPr>
                <a:t>of</a:t>
              </a:r>
              <a:r>
                <a:rPr lang="pt-PT" sz="3500" b="1" dirty="0">
                  <a:solidFill>
                    <a:srgbClr val="800066"/>
                  </a:solidFill>
                </a:rPr>
                <a:t> </a:t>
              </a:r>
              <a:r>
                <a:rPr lang="pt-PT" sz="3500" dirty="0"/>
                <a:t>C</a:t>
              </a:r>
              <a:r>
                <a:rPr lang="pt-PT" sz="3500" baseline="-25000" dirty="0"/>
                <a:t>1</a:t>
              </a:r>
              <a:r>
                <a:rPr lang="pt-PT" sz="3500" dirty="0"/>
                <a:t> x</a:t>
              </a:r>
              <a:r>
                <a:rPr lang="pt-PT" sz="3500" baseline="-25000" dirty="0"/>
                <a:t>11</a:t>
              </a:r>
              <a:r>
                <a:rPr lang="pt-PT" sz="3500" dirty="0"/>
                <a:t>...x</a:t>
              </a:r>
              <a:r>
                <a:rPr lang="pt-PT" sz="3500" baseline="-25000" dirty="0"/>
                <a:t>1k</a:t>
              </a:r>
              <a:r>
                <a:rPr lang="pt-PT" sz="3500" dirty="0"/>
                <a:t> -&gt; E</a:t>
              </a:r>
              <a:r>
                <a:rPr lang="pt-PT" sz="3500" baseline="-25000" dirty="0"/>
                <a:t>1</a:t>
              </a:r>
              <a:r>
                <a:rPr lang="pt-PT" sz="3500" dirty="0"/>
                <a:t>, ..., </a:t>
              </a:r>
              <a:r>
                <a:rPr lang="pt-PT" sz="3500" dirty="0" err="1"/>
                <a:t>C</a:t>
              </a:r>
              <a:r>
                <a:rPr lang="pt-PT" sz="3500" baseline="-25000" dirty="0" err="1"/>
                <a:t>n</a:t>
              </a:r>
              <a:r>
                <a:rPr lang="pt-PT" sz="3500" dirty="0"/>
                <a:t> x</a:t>
              </a:r>
              <a:r>
                <a:rPr lang="pt-PT" sz="3500" baseline="-25000" dirty="0"/>
                <a:t>n1</a:t>
              </a:r>
              <a:r>
                <a:rPr lang="pt-PT" sz="3500" dirty="0"/>
                <a:t>...</a:t>
              </a:r>
              <a:r>
                <a:rPr lang="pt-PT" sz="3500" dirty="0" err="1"/>
                <a:t>x</a:t>
              </a:r>
              <a:r>
                <a:rPr lang="pt-PT" sz="3500" baseline="-25000" dirty="0" err="1"/>
                <a:t>nk</a:t>
              </a:r>
              <a:r>
                <a:rPr lang="pt-PT" sz="3500" dirty="0"/>
                <a:t> -&gt; E</a:t>
              </a:r>
              <a:r>
                <a:rPr lang="pt-PT" sz="3500" baseline="-25000" dirty="0"/>
                <a:t>m </a:t>
              </a:r>
              <a:endParaRPr lang="pt-PT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conditional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dirty="0" err="1">
                  <a:solidFill>
                    <a:srgbClr val="000000"/>
                  </a:solidFill>
                </a:rPr>
                <a:t>expressions</a:t>
              </a:r>
              <a:r>
                <a:rPr lang="pt-PT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if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1</a:t>
              </a:r>
              <a:r>
                <a:rPr lang="en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then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2</a:t>
              </a:r>
              <a:r>
                <a:rPr lang="en" sz="3500" dirty="0">
                  <a:solidFill>
                    <a:srgbClr val="000000"/>
                  </a:solidFill>
                </a:rPr>
                <a:t> </a:t>
              </a:r>
              <a:r>
                <a:rPr lang="pt-PT" sz="3500" b="1" dirty="0" err="1">
                  <a:solidFill>
                    <a:srgbClr val="800066"/>
                  </a:solidFill>
                </a:rPr>
                <a:t>else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r>
                <a:rPr lang="en" sz="3500" baseline="-25000" dirty="0">
                  <a:solidFill>
                    <a:srgbClr val="000000"/>
                  </a:solidFill>
                </a:rPr>
                <a:t>3</a:t>
              </a:r>
              <a:r>
                <a:rPr lang="pt-PT" sz="3500" dirty="0">
                  <a:solidFill>
                    <a:srgbClr val="000000"/>
                  </a:solidFill>
                </a:rPr>
                <a:t>, 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" sz="3500" dirty="0">
                  <a:solidFill>
                    <a:srgbClr val="000000"/>
                  </a:solidFill>
                </a:rPr>
                <a:t>type application, x[T</a:t>
              </a:r>
              <a:r>
                <a:rPr lang="en" sz="3500" baseline="-25000" dirty="0">
                  <a:solidFill>
                    <a:srgbClr val="000000"/>
                  </a:solidFill>
                </a:rPr>
                <a:t>1</a:t>
              </a:r>
              <a:r>
                <a:rPr lang="en" sz="3500" dirty="0">
                  <a:solidFill>
                    <a:srgbClr val="000000"/>
                  </a:solidFill>
                </a:rPr>
                <a:t>,...T</a:t>
              </a:r>
              <a:r>
                <a:rPr lang="en" sz="3500" baseline="-25000" dirty="0">
                  <a:solidFill>
                    <a:srgbClr val="000000"/>
                  </a:solidFill>
                </a:rPr>
                <a:t>n</a:t>
              </a:r>
              <a:r>
                <a:rPr lang="en" sz="3500" dirty="0">
                  <a:solidFill>
                    <a:srgbClr val="000000"/>
                  </a:solidFill>
                </a:rPr>
                <a:t>]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" sz="3500" dirty="0">
                  <a:solidFill>
                    <a:srgbClr val="000000"/>
                  </a:solidFill>
                </a:rPr>
                <a:t>thread creation, </a:t>
              </a:r>
              <a:r>
                <a:rPr lang="pt-PT" sz="3500" b="1" dirty="0" err="1">
                  <a:solidFill>
                    <a:srgbClr val="800066"/>
                  </a:solidFill>
                </a:rPr>
                <a:t>fork</a:t>
              </a:r>
              <a:r>
                <a:rPr lang="en" sz="3500" dirty="0">
                  <a:solidFill>
                    <a:srgbClr val="000000"/>
                  </a:solidFill>
                </a:rPr>
                <a:t> E</a:t>
              </a:r>
              <a:endParaRPr lang="pt-PT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endParaRPr lang="en-US" sz="3500" dirty="0">
                <a:solidFill>
                  <a:srgbClr val="000000"/>
                </a:solidFill>
              </a:endParaRPr>
            </a:p>
            <a:p>
              <a:pPr algn="just"/>
              <a:r>
                <a:rPr lang="en-US" sz="3500" dirty="0">
                  <a:solidFill>
                    <a:srgbClr val="000000"/>
                  </a:solidFill>
                </a:rPr>
                <a:t>The session-type related expressions are: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pt-PT" sz="3500" dirty="0" err="1">
                  <a:solidFill>
                    <a:srgbClr val="000000"/>
                  </a:solidFill>
                </a:rPr>
                <a:t>channel</a:t>
              </a:r>
              <a:r>
                <a:rPr lang="pt-PT" sz="3500" dirty="0">
                  <a:solidFill>
                    <a:srgbClr val="000000"/>
                  </a:solidFill>
                </a:rPr>
                <a:t> creation, </a:t>
              </a:r>
              <a:r>
                <a:rPr lang="pt-PT" sz="3500" b="1" dirty="0" err="1">
                  <a:solidFill>
                    <a:srgbClr val="800066"/>
                  </a:solidFill>
                </a:rPr>
                <a:t>new</a:t>
              </a:r>
              <a:r>
                <a:rPr lang="pt-PT" sz="3500" dirty="0">
                  <a:solidFill>
                    <a:srgbClr val="800066"/>
                  </a:solidFill>
                </a:rPr>
                <a:t> </a:t>
              </a:r>
              <a:r>
                <a:rPr lang="pt-PT" sz="3500" dirty="0">
                  <a:solidFill>
                    <a:srgbClr val="000000"/>
                  </a:solidFill>
                </a:rPr>
                <a:t>S</a:t>
              </a:r>
              <a:endParaRPr lang="en-US" sz="3500" dirty="0">
                <a:solidFill>
                  <a:srgbClr val="000000"/>
                </a:solidFill>
              </a:endParaRP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message </a:t>
              </a:r>
              <a:r>
                <a:rPr lang="en-US" sz="3500" b="1" dirty="0">
                  <a:solidFill>
                    <a:srgbClr val="800066"/>
                  </a:solidFill>
                </a:rPr>
                <a:t>send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 and </a:t>
              </a:r>
              <a:r>
                <a:rPr lang="en-US" sz="3500" b="1" dirty="0">
                  <a:solidFill>
                    <a:srgbClr val="800066"/>
                  </a:solidFill>
                </a:rPr>
                <a:t>receive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</a:t>
              </a:r>
            </a:p>
            <a:p>
              <a:pPr marL="571500" indent="-571500" algn="just">
                <a:buFont typeface="Arial" panose="020B0604020202020204" pitchFamily="34" charset="0"/>
                <a:buChar char="•"/>
              </a:pPr>
              <a:r>
                <a:rPr lang="en-US" sz="3500" dirty="0">
                  <a:solidFill>
                    <a:srgbClr val="000000"/>
                  </a:solidFill>
                </a:rPr>
                <a:t>branch selection, </a:t>
              </a:r>
              <a:r>
                <a:rPr lang="en-US" sz="3500" b="1" dirty="0">
                  <a:solidFill>
                    <a:srgbClr val="800066"/>
                  </a:solidFill>
                </a:rPr>
                <a:t>select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C E, and match, </a:t>
              </a:r>
              <a:r>
                <a:rPr lang="en-US" sz="3500" b="1" dirty="0">
                  <a:solidFill>
                    <a:srgbClr val="800066"/>
                  </a:solidFill>
                </a:rPr>
                <a:t>match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E </a:t>
              </a:r>
              <a:r>
                <a:rPr lang="en-US" sz="3500" b="1" dirty="0">
                  <a:solidFill>
                    <a:srgbClr val="800066"/>
                  </a:solidFill>
                </a:rPr>
                <a:t>with</a:t>
              </a:r>
              <a:r>
                <a:rPr lang="en-US" sz="3500" dirty="0">
                  <a:solidFill>
                    <a:srgbClr val="800066"/>
                  </a:solidFill>
                </a:rPr>
                <a:t> </a:t>
              </a:r>
              <a:r>
                <a:rPr lang="en-US" sz="3500" dirty="0">
                  <a:solidFill>
                    <a:srgbClr val="000000"/>
                  </a:solidFill>
                </a:rPr>
                <a:t>C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1</a:t>
              </a:r>
              <a:r>
                <a:rPr lang="en-US" sz="3500" dirty="0">
                  <a:solidFill>
                    <a:srgbClr val="000000"/>
                  </a:solidFill>
                </a:rPr>
                <a:t> x –&gt; E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1</a:t>
              </a:r>
              <a:r>
                <a:rPr lang="en-US" sz="3500" dirty="0">
                  <a:solidFill>
                    <a:srgbClr val="000000"/>
                  </a:solidFill>
                </a:rPr>
                <a:t> ,..., C</a:t>
              </a:r>
              <a:r>
                <a:rPr lang="en-US" sz="3500" baseline="-25000" dirty="0">
                  <a:solidFill>
                    <a:srgbClr val="000000"/>
                  </a:solidFill>
                </a:rPr>
                <a:t>n</a:t>
              </a:r>
              <a:r>
                <a:rPr lang="en-US" sz="3500" dirty="0">
                  <a:solidFill>
                    <a:srgbClr val="000000"/>
                  </a:solidFill>
                </a:rPr>
                <a:t> x –&gt; </a:t>
              </a:r>
              <a:r>
                <a:rPr lang="en-US" sz="3500" dirty="0" err="1">
                  <a:solidFill>
                    <a:srgbClr val="000000"/>
                  </a:solidFill>
                </a:rPr>
                <a:t>E</a:t>
              </a:r>
              <a:r>
                <a:rPr lang="en-US" sz="3500" baseline="-25000" dirty="0" err="1">
                  <a:solidFill>
                    <a:srgbClr val="000000"/>
                  </a:solidFill>
                </a:rPr>
                <a:t>n</a:t>
              </a:r>
              <a:endParaRPr lang="pt-PT" sz="3500" dirty="0">
                <a:solidFill>
                  <a:srgbClr val="000000"/>
                </a:solidFill>
              </a:endParaRPr>
            </a:p>
          </p:txBody>
        </p:sp>
      </p:grp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3BA52726-736B-49F0-9130-629A8ACD2EFA}"/>
              </a:ext>
            </a:extLst>
          </p:cNvPr>
          <p:cNvSpPr/>
          <p:nvPr/>
        </p:nvSpPr>
        <p:spPr>
          <a:xfrm>
            <a:off x="24143840" y="7154857"/>
            <a:ext cx="763870" cy="399473"/>
          </a:xfrm>
          <a:prstGeom prst="rightArrow">
            <a:avLst>
              <a:gd name="adj1" fmla="val 37649"/>
              <a:gd name="adj2" fmla="val 90578"/>
            </a:avLst>
          </a:prstGeom>
          <a:solidFill>
            <a:srgbClr val="CD0E73"/>
          </a:solidFill>
          <a:ln>
            <a:solidFill>
              <a:srgbClr val="9E1F5C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98DB44D-2655-C247-8D14-DD8107ACF0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45" b="2122"/>
          <a:stretch/>
        </p:blipFill>
        <p:spPr>
          <a:xfrm>
            <a:off x="20120439" y="5997959"/>
            <a:ext cx="4361953" cy="288000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B27F3780-6B81-4945-AE80-44CD203D6B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041" b="4410"/>
          <a:stretch/>
        </p:blipFill>
        <p:spPr>
          <a:xfrm>
            <a:off x="24907710" y="5941325"/>
            <a:ext cx="4212729" cy="28800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D015CF59-9885-804D-8CC3-A615C4AFC8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91765" y="20621375"/>
            <a:ext cx="3074987" cy="3025390"/>
          </a:xfrm>
          <a:prstGeom prst="rect">
            <a:avLst/>
          </a:prstGeom>
        </p:spPr>
      </p:pic>
      <p:grpSp>
        <p:nvGrpSpPr>
          <p:cNvPr id="47" name="Group 112">
            <a:extLst>
              <a:ext uri="{FF2B5EF4-FFF2-40B4-BE49-F238E27FC236}">
                <a16:creationId xmlns:a16="http://schemas.microsoft.com/office/drawing/2014/main" id="{225D0A7A-7457-CE4D-A092-4D87DD1B3101}"/>
              </a:ext>
            </a:extLst>
          </p:cNvPr>
          <p:cNvGrpSpPr/>
          <p:nvPr/>
        </p:nvGrpSpPr>
        <p:grpSpPr>
          <a:xfrm>
            <a:off x="10716532" y="19001334"/>
            <a:ext cx="8820000" cy="5161931"/>
            <a:chOff x="82027" y="5750004"/>
            <a:chExt cx="8820000" cy="3245181"/>
          </a:xfrm>
        </p:grpSpPr>
        <p:sp>
          <p:nvSpPr>
            <p:cNvPr id="48" name="TextBox 113">
              <a:extLst>
                <a:ext uri="{FF2B5EF4-FFF2-40B4-BE49-F238E27FC236}">
                  <a16:creationId xmlns:a16="http://schemas.microsoft.com/office/drawing/2014/main" id="{12FE3497-9CDF-2843-85CF-B46A6C278252}"/>
                </a:ext>
              </a:extLst>
            </p:cNvPr>
            <p:cNvSpPr txBox="1"/>
            <p:nvPr/>
          </p:nvSpPr>
          <p:spPr>
            <a:xfrm>
              <a:off x="128267" y="5750004"/>
              <a:ext cx="5494005" cy="6385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6000" b="1" dirty="0">
                  <a:solidFill>
                    <a:srgbClr val="912356"/>
                  </a:solidFill>
                  <a:latin typeface="+mj-lt"/>
                  <a:ea typeface="Helvetica 67 Medium Condensed" panose="02000503000000020004" pitchFamily="2" charset="0"/>
                  <a:cs typeface="Helvetica 67 Medium Condensed" panose="02000503000000020004" pitchFamily="2" charset="0"/>
                </a:rPr>
                <a:t>Type Equivalence</a:t>
              </a:r>
            </a:p>
          </p:txBody>
        </p:sp>
        <p:sp>
          <p:nvSpPr>
            <p:cNvPr id="49" name="Rectangle 118">
              <a:extLst>
                <a:ext uri="{FF2B5EF4-FFF2-40B4-BE49-F238E27FC236}">
                  <a16:creationId xmlns:a16="http://schemas.microsoft.com/office/drawing/2014/main" id="{EB6BCDEB-611E-2540-ADF6-25A097D70A40}"/>
                </a:ext>
              </a:extLst>
            </p:cNvPr>
            <p:cNvSpPr/>
            <p:nvPr/>
          </p:nvSpPr>
          <p:spPr>
            <a:xfrm>
              <a:off x="82027" y="6499142"/>
              <a:ext cx="8820000" cy="24960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3600" dirty="0">
                  <a:solidFill>
                    <a:srgbClr val="000000"/>
                  </a:solidFill>
                </a:rPr>
                <a:t>The compiler embeds an algorithm to check type equivalence. Deciding the equivalence of types relies on the construction of a finite relation whose least congruence with respect to sequential composition coincides with the </a:t>
              </a:r>
              <a:r>
                <a:rPr lang="en-US" sz="3600" dirty="0" err="1">
                  <a:solidFill>
                    <a:srgbClr val="000000"/>
                  </a:solidFill>
                </a:rPr>
                <a:t>bisimulation</a:t>
              </a:r>
              <a:r>
                <a:rPr lang="en-US" sz="3600" dirty="0">
                  <a:solidFill>
                    <a:srgbClr val="000000"/>
                  </a:solidFill>
                </a:rPr>
                <a:t>. The algorithm is sound and complete.</a:t>
              </a:r>
              <a:endParaRPr lang="pt-PT" sz="3600" dirty="0">
                <a:solidFill>
                  <a:srgbClr val="000000"/>
                </a:solidFill>
              </a:endParaRPr>
            </a:p>
          </p:txBody>
        </p:sp>
      </p:grpSp>
      <p:pic>
        <p:nvPicPr>
          <p:cNvPr id="23" name="Imagem 22">
            <a:extLst>
              <a:ext uri="{FF2B5EF4-FFF2-40B4-BE49-F238E27FC236}">
                <a16:creationId xmlns:a16="http://schemas.microsoft.com/office/drawing/2014/main" id="{05FB7E2A-6083-2B47-A8C9-3EC4C383B10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711915" y="40087638"/>
            <a:ext cx="7626237" cy="2699072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B10FA38D-B8B4-B94C-A96F-2F92A1B8DF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130104" y="40746439"/>
            <a:ext cx="3257302" cy="1323109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EC8EE362-9863-BF43-B5B4-DBA0558185D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239715" y="40987048"/>
            <a:ext cx="4226914" cy="881044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1BE49599-1676-D249-A420-75ED679B085F}"/>
              </a:ext>
            </a:extLst>
          </p:cNvPr>
          <p:cNvSpPr txBox="1"/>
          <p:nvPr/>
        </p:nvSpPr>
        <p:spPr>
          <a:xfrm>
            <a:off x="19993585" y="19841358"/>
            <a:ext cx="9062154" cy="7691494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dirty="0">
                <a:solidFill>
                  <a:srgbClr val="000000"/>
                </a:solidFill>
              </a:rPr>
              <a:t>-- Target </a:t>
            </a:r>
            <a:r>
              <a:rPr lang="pt-PT" sz="1800" dirty="0" err="1">
                <a:solidFill>
                  <a:srgbClr val="000000"/>
                </a:solidFill>
              </a:rPr>
              <a:t>Haskell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code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{-# LANGUAGE </a:t>
            </a:r>
            <a:r>
              <a:rPr lang="pt-PT" sz="1800" dirty="0" err="1">
                <a:solidFill>
                  <a:srgbClr val="000000"/>
                </a:solidFill>
              </a:rPr>
              <a:t>BangPatterns</a:t>
            </a:r>
            <a:r>
              <a:rPr lang="pt-PT" sz="1800" dirty="0">
                <a:solidFill>
                  <a:srgbClr val="000000"/>
                </a:solidFill>
              </a:rPr>
              <a:t> #-}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FreeSTRuntime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b="1" dirty="0">
                <a:solidFill>
                  <a:srgbClr val="800066"/>
                </a:solidFill>
              </a:rPr>
              <a:t>data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Leaf</a:t>
            </a:r>
            <a:r>
              <a:rPr lang="pt-PT" sz="1800" dirty="0">
                <a:solidFill>
                  <a:srgbClr val="000000"/>
                </a:solidFill>
              </a:rPr>
              <a:t> | Node </a:t>
            </a:r>
            <a:r>
              <a:rPr lang="pt-PT" sz="1800" b="1" dirty="0" err="1">
                <a:solidFill>
                  <a:srgbClr val="800066"/>
                </a:solidFill>
              </a:rPr>
              <a:t>Int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 err="1">
                <a:solidFill>
                  <a:srgbClr val="800066"/>
                </a:solidFill>
              </a:rPr>
              <a:t>deriving</a:t>
            </a:r>
            <a:r>
              <a:rPr lang="pt-PT" sz="1800" dirty="0">
                <a:solidFill>
                  <a:srgbClr val="000000"/>
                </a:solidFill>
              </a:rPr>
              <a:t> Show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!c 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c &gt;&gt;= \(l, c)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b="1" dirty="0">
                <a:solidFill>
                  <a:srgbClr val="800066"/>
                </a:solidFill>
              </a:rPr>
              <a:t>case</a:t>
            </a:r>
            <a:r>
              <a:rPr lang="pt-PT" sz="1800" dirty="0">
                <a:solidFill>
                  <a:srgbClr val="000000"/>
                </a:solidFill>
              </a:rPr>
              <a:t> l </a:t>
            </a:r>
            <a:r>
              <a:rPr lang="pt-PT" sz="1800" b="1" dirty="0" err="1">
                <a:solidFill>
                  <a:srgbClr val="800066"/>
                </a:solidFill>
              </a:rPr>
              <a:t>of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"</a:t>
            </a:r>
            <a:r>
              <a:rPr lang="pt-PT" sz="1800" dirty="0" err="1">
                <a:solidFill>
                  <a:srgbClr val="000000"/>
                </a:solidFill>
              </a:rPr>
              <a:t>LeafC</a:t>
            </a:r>
            <a:r>
              <a:rPr lang="pt-PT" sz="1800" dirty="0">
                <a:solidFill>
                  <a:srgbClr val="000000"/>
                </a:solidFill>
              </a:rPr>
              <a:t>"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(0, c)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"</a:t>
            </a:r>
            <a:r>
              <a:rPr lang="pt-PT" sz="1800" dirty="0" err="1">
                <a:solidFill>
                  <a:srgbClr val="000000"/>
                </a:solidFill>
              </a:rPr>
              <a:t>NodeC</a:t>
            </a:r>
            <a:r>
              <a:rPr lang="pt-PT" sz="1800" dirty="0">
                <a:solidFill>
                  <a:srgbClr val="000000"/>
                </a:solidFill>
              </a:rPr>
              <a:t>" -&gt;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\(x, c) -&gt;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\(l, c) -&gt; 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\(r, c) -&gt; 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 (x + l + r) c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    \c -&gt;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(x + l + r, c)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!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 !c = ...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start</a:t>
            </a:r>
            <a:r>
              <a:rPr lang="pt-PT" sz="1800" dirty="0">
                <a:solidFill>
                  <a:srgbClr val="000000"/>
                </a:solidFill>
              </a:rPr>
              <a:t> 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\(w, r) -&gt; 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treeSum</a:t>
            </a:r>
            <a:r>
              <a:rPr lang="pt-PT" sz="1800" dirty="0">
                <a:solidFill>
                  <a:srgbClr val="000000"/>
                </a:solidFill>
              </a:rPr>
              <a:t> r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())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\u -&gt; </a:t>
            </a:r>
            <a:r>
              <a:rPr lang="pt-PT" sz="1800" dirty="0" err="1">
                <a:solidFill>
                  <a:srgbClr val="000000"/>
                </a:solidFill>
              </a:rPr>
              <a:t>transform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aTree</a:t>
            </a:r>
            <a:r>
              <a:rPr lang="pt-PT" sz="1800" dirty="0">
                <a:solidFill>
                  <a:srgbClr val="000000"/>
                </a:solidFill>
              </a:rPr>
              <a:t> w &gt;&gt;=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  \(t, w) -&gt; </a:t>
            </a:r>
            <a:r>
              <a:rPr lang="pt-PT" sz="1800" dirty="0" err="1"/>
              <a:t>return</a:t>
            </a:r>
            <a:r>
              <a:rPr lang="pt-PT" sz="1800" dirty="0">
                <a:solidFill>
                  <a:srgbClr val="000000"/>
                </a:solidFill>
              </a:rPr>
              <a:t> t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 err="1">
                <a:solidFill>
                  <a:srgbClr val="000000"/>
                </a:solidFill>
              </a:rPr>
              <a:t>main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start</a:t>
            </a:r>
            <a:r>
              <a:rPr lang="pt-PT" sz="1800" dirty="0">
                <a:solidFill>
                  <a:srgbClr val="000000"/>
                </a:solidFill>
              </a:rPr>
              <a:t> &gt;&gt;= \</a:t>
            </a:r>
            <a:r>
              <a:rPr lang="pt-PT" sz="1800" dirty="0" err="1">
                <a:solidFill>
                  <a:srgbClr val="000000"/>
                </a:solidFill>
              </a:rPr>
              <a:t>res</a:t>
            </a:r>
            <a:r>
              <a:rPr lang="pt-PT" sz="1800" dirty="0">
                <a:solidFill>
                  <a:srgbClr val="000000"/>
                </a:solidFill>
              </a:rPr>
              <a:t> -&gt; print (</a:t>
            </a:r>
            <a:r>
              <a:rPr lang="pt-PT" sz="1800" dirty="0" err="1">
                <a:solidFill>
                  <a:srgbClr val="000000"/>
                </a:solidFill>
              </a:rPr>
              <a:t>res</a:t>
            </a:r>
            <a:r>
              <a:rPr lang="pt-PT" sz="1800" dirty="0">
                <a:solidFill>
                  <a:srgbClr val="000000"/>
                </a:solidFill>
              </a:rPr>
              <a:t> :: </a:t>
            </a:r>
            <a:r>
              <a:rPr lang="pt-PT" sz="1800" dirty="0" err="1">
                <a:solidFill>
                  <a:srgbClr val="000000"/>
                </a:solidFill>
              </a:rPr>
              <a:t>Tree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E765132-6B5A-A749-BACE-032BD4DB890A}"/>
              </a:ext>
            </a:extLst>
          </p:cNvPr>
          <p:cNvSpPr txBox="1"/>
          <p:nvPr/>
        </p:nvSpPr>
        <p:spPr>
          <a:xfrm>
            <a:off x="19993585" y="27632508"/>
            <a:ext cx="9062153" cy="2862322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pt-PT" sz="1800" b="1" dirty="0">
                <a:solidFill>
                  <a:srgbClr val="800066"/>
                </a:solidFill>
              </a:rPr>
              <a:t>module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FreeSTRuntime</a:t>
            </a:r>
            <a:r>
              <a:rPr lang="pt-PT" sz="1800" dirty="0">
                <a:solidFill>
                  <a:srgbClr val="000000"/>
                </a:solidFill>
              </a:rPr>
              <a:t> (_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, 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) </a:t>
            </a:r>
            <a:r>
              <a:rPr lang="pt-PT" sz="1800" b="1" dirty="0" err="1">
                <a:solidFill>
                  <a:srgbClr val="800066"/>
                </a:solidFill>
              </a:rPr>
              <a:t>where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Control.Concurrent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forkIO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Control.Concurrent.Chan.Synchronous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newChan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writeChan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readChan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b="1" dirty="0" err="1">
                <a:solidFill>
                  <a:srgbClr val="800066"/>
                </a:solidFill>
              </a:rPr>
              <a:t>import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Unsafe.Coerce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fork</a:t>
            </a:r>
            <a:r>
              <a:rPr lang="pt-PT" sz="1800" dirty="0">
                <a:solidFill>
                  <a:srgbClr val="000000"/>
                </a:solidFill>
              </a:rPr>
              <a:t> e = </a:t>
            </a:r>
            <a:r>
              <a:rPr lang="pt-PT" sz="1800" dirty="0" err="1">
                <a:solidFill>
                  <a:srgbClr val="000000"/>
                </a:solidFill>
              </a:rPr>
              <a:t>forkIO</a:t>
            </a:r>
            <a:r>
              <a:rPr lang="pt-PT" sz="1800" dirty="0">
                <a:solidFill>
                  <a:srgbClr val="000000"/>
                </a:solidFill>
              </a:rPr>
              <a:t> e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new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newChan</a:t>
            </a:r>
            <a:r>
              <a:rPr lang="pt-PT" sz="1800" dirty="0">
                <a:solidFill>
                  <a:srgbClr val="000000"/>
                </a:solidFill>
              </a:rPr>
              <a:t> &gt;&gt;= \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-&gt;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,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send</a:t>
            </a:r>
            <a:r>
              <a:rPr lang="pt-PT" sz="1800" dirty="0">
                <a:solidFill>
                  <a:srgbClr val="000000"/>
                </a:solidFill>
              </a:rPr>
              <a:t> x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 = </a:t>
            </a:r>
            <a:r>
              <a:rPr lang="pt-PT" sz="1800" dirty="0" err="1">
                <a:solidFill>
                  <a:srgbClr val="000000"/>
                </a:solidFill>
              </a:rPr>
              <a:t>writeChan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 x) &gt;&gt;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endParaRPr lang="pt-PT" sz="1800" dirty="0">
              <a:solidFill>
                <a:srgbClr val="000000"/>
              </a:solidFill>
            </a:endParaRPr>
          </a:p>
          <a:p>
            <a:pPr algn="just"/>
            <a:r>
              <a:rPr lang="pt-PT" sz="1800" dirty="0">
                <a:solidFill>
                  <a:srgbClr val="000000"/>
                </a:solidFill>
              </a:rPr>
              <a:t>_</a:t>
            </a:r>
            <a:r>
              <a:rPr lang="pt-PT" sz="1800" dirty="0" err="1">
                <a:solidFill>
                  <a:srgbClr val="000000"/>
                </a:solidFill>
              </a:rPr>
              <a:t>receive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= </a:t>
            </a:r>
            <a:r>
              <a:rPr lang="pt-PT" sz="1800" dirty="0" err="1">
                <a:solidFill>
                  <a:srgbClr val="000000"/>
                </a:solidFill>
              </a:rPr>
              <a:t>readChan</a:t>
            </a:r>
            <a:r>
              <a:rPr lang="pt-PT" sz="1800" dirty="0">
                <a:solidFill>
                  <a:srgbClr val="000000"/>
                </a:solidFill>
              </a:rPr>
              <a:t>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 &gt;&gt;= \a -&gt; </a:t>
            </a:r>
            <a:r>
              <a:rPr lang="pt-PT" sz="1800" dirty="0" err="1">
                <a:solidFill>
                  <a:srgbClr val="000000"/>
                </a:solidFill>
              </a:rPr>
              <a:t>return</a:t>
            </a:r>
            <a:r>
              <a:rPr lang="pt-PT" sz="1800" dirty="0">
                <a:solidFill>
                  <a:srgbClr val="000000"/>
                </a:solidFill>
              </a:rPr>
              <a:t> (</a:t>
            </a:r>
            <a:r>
              <a:rPr lang="pt-PT" sz="1800" dirty="0" err="1">
                <a:solidFill>
                  <a:srgbClr val="000000"/>
                </a:solidFill>
              </a:rPr>
              <a:t>unsafeCoerce</a:t>
            </a:r>
            <a:r>
              <a:rPr lang="pt-PT" sz="1800" dirty="0">
                <a:solidFill>
                  <a:srgbClr val="000000"/>
                </a:solidFill>
              </a:rPr>
              <a:t> a, </a:t>
            </a:r>
            <a:r>
              <a:rPr lang="pt-PT" sz="1800" dirty="0" err="1">
                <a:solidFill>
                  <a:srgbClr val="000000"/>
                </a:solidFill>
              </a:rPr>
              <a:t>ch</a:t>
            </a:r>
            <a:r>
              <a:rPr lang="pt-PT" sz="1800" dirty="0">
                <a:solidFill>
                  <a:srgbClr val="000000"/>
                </a:solidFill>
              </a:rPr>
              <a:t>)</a:t>
            </a:r>
          </a:p>
          <a:p>
            <a:pPr algn="just"/>
            <a:endParaRPr lang="pt-PT" sz="1800" dirty="0" err="1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965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2324</TotalTime>
  <Words>1002</Words>
  <Application>Microsoft Macintosh PowerPoint</Application>
  <PresentationFormat>Personalizados</PresentationFormat>
  <Paragraphs>128</Paragraphs>
  <Slides>1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Helvetica 57 Condensed</vt:lpstr>
      <vt:lpstr>NimbusRomNo9L-Regu</vt:lpstr>
      <vt:lpstr>Office Theme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Andreia Filipa Torcato Mordido</cp:lastModifiedBy>
  <cp:revision>170</cp:revision>
  <cp:lastPrinted>2019-04-04T14:31:48Z</cp:lastPrinted>
  <dcterms:created xsi:type="dcterms:W3CDTF">2018-09-24T12:36:56Z</dcterms:created>
  <dcterms:modified xsi:type="dcterms:W3CDTF">2019-04-04T15:06:16Z</dcterms:modified>
</cp:coreProperties>
</file>

<file path=docProps/thumbnail.jpeg>
</file>